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02" r:id="rId5"/>
    <p:sldMasterId id="2147484323" r:id="rId6"/>
  </p:sldMasterIdLst>
  <p:notesMasterIdLst>
    <p:notesMasterId r:id="rId42"/>
  </p:notesMasterIdLst>
  <p:handoutMasterIdLst>
    <p:handoutMasterId r:id="rId43"/>
  </p:handoutMasterIdLst>
  <p:sldIdLst>
    <p:sldId id="1379" r:id="rId7"/>
    <p:sldId id="1396" r:id="rId8"/>
    <p:sldId id="1397" r:id="rId9"/>
    <p:sldId id="1400" r:id="rId10"/>
    <p:sldId id="1402" r:id="rId11"/>
    <p:sldId id="1401" r:id="rId12"/>
    <p:sldId id="1403" r:id="rId13"/>
    <p:sldId id="1404" r:id="rId14"/>
    <p:sldId id="1405" r:id="rId15"/>
    <p:sldId id="1406" r:id="rId16"/>
    <p:sldId id="1408" r:id="rId17"/>
    <p:sldId id="1407" r:id="rId18"/>
    <p:sldId id="1409" r:id="rId19"/>
    <p:sldId id="1413" r:id="rId20"/>
    <p:sldId id="1410" r:id="rId21"/>
    <p:sldId id="1414" r:id="rId22"/>
    <p:sldId id="1415" r:id="rId23"/>
    <p:sldId id="1416" r:id="rId24"/>
    <p:sldId id="1417" r:id="rId25"/>
    <p:sldId id="1418" r:id="rId26"/>
    <p:sldId id="1419" r:id="rId27"/>
    <p:sldId id="1420" r:id="rId28"/>
    <p:sldId id="1421" r:id="rId29"/>
    <p:sldId id="1422" r:id="rId30"/>
    <p:sldId id="1424" r:id="rId31"/>
    <p:sldId id="1425" r:id="rId32"/>
    <p:sldId id="1426" r:id="rId33"/>
    <p:sldId id="1423" r:id="rId34"/>
    <p:sldId id="1427" r:id="rId35"/>
    <p:sldId id="1428" r:id="rId36"/>
    <p:sldId id="1429" r:id="rId37"/>
    <p:sldId id="1433" r:id="rId38"/>
    <p:sldId id="1430" r:id="rId39"/>
    <p:sldId id="1431" r:id="rId40"/>
    <p:sldId id="1432" r:id="rId4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chDays 2017 Template Dark" id="{7AD44749-A9DD-4E23-8A1E-5A375351057F}">
          <p14:sldIdLst>
            <p14:sldId id="1379"/>
            <p14:sldId id="1396"/>
            <p14:sldId id="1397"/>
            <p14:sldId id="1400"/>
            <p14:sldId id="1402"/>
            <p14:sldId id="1401"/>
            <p14:sldId id="1403"/>
            <p14:sldId id="1404"/>
            <p14:sldId id="1405"/>
            <p14:sldId id="1406"/>
            <p14:sldId id="1408"/>
            <p14:sldId id="1407"/>
            <p14:sldId id="1409"/>
            <p14:sldId id="1413"/>
            <p14:sldId id="1410"/>
            <p14:sldId id="1414"/>
            <p14:sldId id="1415"/>
            <p14:sldId id="1416"/>
            <p14:sldId id="1417"/>
            <p14:sldId id="1418"/>
            <p14:sldId id="1419"/>
            <p14:sldId id="1420"/>
            <p14:sldId id="1421"/>
            <p14:sldId id="1422"/>
            <p14:sldId id="1424"/>
            <p14:sldId id="1425"/>
            <p14:sldId id="1426"/>
            <p14:sldId id="1423"/>
            <p14:sldId id="1427"/>
            <p14:sldId id="1428"/>
            <p14:sldId id="1429"/>
            <p14:sldId id="1433"/>
            <p14:sldId id="1430"/>
            <p14:sldId id="1431"/>
            <p14:sldId id="143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2120"/>
    <a:srgbClr val="FFFFFF"/>
    <a:srgbClr val="FFF000"/>
    <a:srgbClr val="E71121"/>
    <a:srgbClr val="011690"/>
    <a:srgbClr val="011E4F"/>
    <a:srgbClr val="000000"/>
    <a:srgbClr val="001279"/>
    <a:srgbClr val="B4A0FF"/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00" autoAdjust="0"/>
    <p:restoredTop sz="93208" autoAdjust="0"/>
  </p:normalViewPr>
  <p:slideViewPr>
    <p:cSldViewPr>
      <p:cViewPr varScale="1">
        <p:scale>
          <a:sx n="102" d="100"/>
          <a:sy n="102" d="100"/>
        </p:scale>
        <p:origin x="84" y="114"/>
      </p:cViewPr>
      <p:guideLst/>
    </p:cSldViewPr>
  </p:slideViewPr>
  <p:outlineViewPr>
    <p:cViewPr>
      <p:scale>
        <a:sx n="33" d="100"/>
        <a:sy n="33" d="100"/>
      </p:scale>
      <p:origin x="0" y="-622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1122"/>
    </p:cViewPr>
  </p:sorterViewPr>
  <p:notesViewPr>
    <p:cSldViewPr showGuides="1">
      <p:cViewPr>
        <p:scale>
          <a:sx n="100" d="100"/>
          <a:sy n="100" d="100"/>
        </p:scale>
        <p:origin x="2448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slide" Target="slides/slide35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-1" y="-11574"/>
            <a:ext cx="3520439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Microsoft Worldwide Partner Conference 2016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18-10-2017 13:46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jpg>
</file>

<file path=ppt/media/image18.png>
</file>

<file path=ppt/media/image19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jpg>
</file>

<file path=ppt/media/image40.jpg>
</file>

<file path=ppt/media/image41.jpg>
</file>

<file path=ppt/media/image42.png>
</file>

<file path=ppt/media/image5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-1" y="0"/>
            <a:ext cx="3520439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Microsoft Worldwide Partner Conference 2016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18-10-2017 13:41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HoloLens meet Azure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Worldwide Partner Conference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18-10-2017 13:41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822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4:00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5732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94756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29988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Voorbeelden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Verkeersinformatie</a:t>
            </a:r>
            <a:r>
              <a:rPr lang="en-US" dirty="0"/>
              <a:t>, </a:t>
            </a:r>
            <a:r>
              <a:rPr lang="en-US" dirty="0" err="1"/>
              <a:t>weerinformatie</a:t>
            </a:r>
            <a:r>
              <a:rPr lang="en-US" dirty="0"/>
              <a:t>, </a:t>
            </a:r>
            <a:r>
              <a:rPr lang="en-US" dirty="0" err="1"/>
              <a:t>vlucht</a:t>
            </a:r>
            <a:r>
              <a:rPr lang="en-US" dirty="0"/>
              <a:t> </a:t>
            </a:r>
            <a:r>
              <a:rPr lang="en-US" dirty="0" err="1"/>
              <a:t>informatie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Kaartmateriaal</a:t>
            </a:r>
            <a:r>
              <a:rPr lang="en-US" dirty="0"/>
              <a:t>, reverse geo coding, remote assets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Vliegtuig</a:t>
            </a:r>
            <a:r>
              <a:rPr lang="en-US" dirty="0"/>
              <a:t>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B83A7B-27CB-4579-A483-6DC9086E9D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98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8950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03282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10:30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8250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B83A7B-27CB-4579-A483-6DC9086E9D5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791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67901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17:00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Worldwide Partner Conference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18-10-2017 13:41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23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80589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773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17:00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Worldwide Partner Conference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18-10-2017 13:41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0124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26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07066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2247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50513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60130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29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Worldwide Partner Conference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18-10-2017 13:41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2098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11575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34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Microsoft Worldwide Partner Conference 2016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18-10-2017 13:41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5084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0061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59955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91431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28855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526429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4669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1027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163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6094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EC29EE-A8AD-4CE0-9C0B-116E0D4D753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0236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3727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10C09F-FCA1-48C8-B40D-42E1045D109E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18-10-2017 13:41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6859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5.png"/><Relationship Id="rId4" Type="http://schemas.openxmlformats.org/officeDocument/2006/relationships/image" Target="../media/image3.emf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35" y="-16104"/>
            <a:ext cx="12428536" cy="6996952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76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rgbClr val="011690"/>
                </a:soli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rgbClr val="011690"/>
                </a:soli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4572000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rgbClr val="000000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"/>
          <a:stretch/>
        </p:blipFill>
        <p:spPr>
          <a:xfrm>
            <a:off x="5303126" y="447"/>
            <a:ext cx="7131760" cy="699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Video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03848" y="0"/>
            <a:ext cx="7134212" cy="699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rgbClr val="000000"/>
                </a:solidFill>
                <a:cs typeface="Segoe UI" pitchFamily="34" charset="0"/>
              </a:rPr>
              <a:t>© 2016 Microsoft Corporation. All rights reserved. </a:t>
            </a:r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20375" y="6225824"/>
            <a:ext cx="13589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solidFill>
          <a:srgbClr val="011E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4223" cy="6994524"/>
          </a:xfrm>
          <a:prstGeom prst="rect">
            <a:avLst/>
          </a:prstGeom>
        </p:spPr>
      </p:pic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190068" y="791198"/>
            <a:ext cx="2743200" cy="572464"/>
          </a:xfrm>
        </p:spPr>
        <p:txBody>
          <a:bodyPr lIns="182880" tIns="146304" rIns="182880" bIns="146304" anchor="b"/>
          <a:lstStyle>
            <a:lvl1pPr marL="0" indent="0" algn="r">
              <a:buNone/>
              <a:defRPr sz="2000">
                <a:gradFill>
                  <a:gsLst>
                    <a:gs pos="14644">
                      <a:schemeClr val="tx1"/>
                    </a:gs>
                    <a:gs pos="37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#hashtag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732837" y="475557"/>
            <a:ext cx="3200431" cy="572464"/>
          </a:xfrm>
        </p:spPr>
        <p:txBody>
          <a:bodyPr lIns="182880" tIns="146304" rIns="182880" bIns="146304" anchor="t"/>
          <a:lstStyle>
            <a:lvl1pPr marL="0" indent="0" algn="r">
              <a:buNone/>
              <a:defRPr sz="2000" baseline="0">
                <a:gradFill>
                  <a:gsLst>
                    <a:gs pos="90377">
                      <a:srgbClr val="F8F8F8"/>
                    </a:gs>
                    <a:gs pos="72000">
                      <a:srgbClr val="F8F8F8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/>
              <a:t>Twitter</a:t>
            </a:r>
            <a:endParaRPr lang="en-US" dirty="0"/>
          </a:p>
        </p:txBody>
      </p:sp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25678"/>
            <a:ext cx="8961438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955786"/>
            <a:ext cx="71326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0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68" y="565132"/>
            <a:ext cx="421340" cy="42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rgbClr val="011E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35" y="-16104"/>
            <a:ext cx="12428536" cy="6996952"/>
          </a:xfrm>
          <a:prstGeom prst="rect">
            <a:avLst/>
          </a:prstGeom>
          <a:solidFill>
            <a:srgbClr val="E82120"/>
          </a:solidFill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13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5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904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11E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4223" cy="6994524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25678"/>
            <a:ext cx="8961438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955786"/>
            <a:ext cx="71326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9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  <p:sp>
        <p:nvSpPr>
          <p:cNvPr id="22" name="Text Placeholder 4"/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190068" y="791198"/>
            <a:ext cx="2743200" cy="572464"/>
          </a:xfrm>
        </p:spPr>
        <p:txBody>
          <a:bodyPr lIns="182880" tIns="146304" rIns="182880" bIns="146304" anchor="b"/>
          <a:lstStyle>
            <a:lvl1pPr marL="0" indent="0" algn="r">
              <a:buNone/>
              <a:defRPr sz="2000">
                <a:gradFill>
                  <a:gsLst>
                    <a:gs pos="14644">
                      <a:schemeClr val="tx1"/>
                    </a:gs>
                    <a:gs pos="37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#hashtag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732837" y="475557"/>
            <a:ext cx="3200431" cy="572464"/>
          </a:xfrm>
        </p:spPr>
        <p:txBody>
          <a:bodyPr lIns="182880" tIns="146304" rIns="182880" bIns="146304" anchor="t"/>
          <a:lstStyle>
            <a:lvl1pPr marL="0" indent="0" algn="r">
              <a:buNone/>
              <a:defRPr sz="2000" baseline="0">
                <a:gradFill>
                  <a:gsLst>
                    <a:gs pos="90377">
                      <a:srgbClr val="F8F8F8"/>
                    </a:gs>
                    <a:gs pos="72000">
                      <a:srgbClr val="F8F8F8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/>
              <a:t>Twitter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68" y="565132"/>
            <a:ext cx="421340" cy="42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561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342900" indent="-342900">
              <a:buFont typeface="Arial" charset="0"/>
              <a:buChar char="•"/>
              <a:defRPr sz="2400"/>
            </a:lvl2pPr>
            <a:lvl3pPr marL="571500" indent="-342900">
              <a:buFont typeface="Arial" charset="0"/>
              <a:buChar char="•"/>
              <a:defRPr/>
            </a:lvl3pPr>
            <a:lvl4pPr marL="742950" indent="-285750">
              <a:buFont typeface="Arial" charset="0"/>
              <a:buChar char="•"/>
              <a:defRPr/>
            </a:lvl4pPr>
            <a:lvl5pPr marL="971550" indent="-285750"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7507074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2298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070663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732120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4011153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516488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4572000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03335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03848" y="0"/>
            <a:ext cx="7134212" cy="699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811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20375" y="6225824"/>
            <a:ext cx="1358900" cy="2921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25678"/>
            <a:ext cx="8961438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solidFill>
                  <a:srgbClr val="011690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955786"/>
            <a:ext cx="71326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solidFill>
                  <a:srgbClr val="011690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190068" y="791198"/>
            <a:ext cx="2743200" cy="572464"/>
          </a:xfrm>
        </p:spPr>
        <p:txBody>
          <a:bodyPr lIns="182880" tIns="146304" rIns="182880" bIns="146304" anchor="b"/>
          <a:lstStyle>
            <a:lvl1pPr marL="0" indent="0" algn="r">
              <a:buNone/>
              <a:defRPr sz="2000">
                <a:solidFill>
                  <a:srgbClr val="011690"/>
                </a:soli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#hashtag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732837" y="475557"/>
            <a:ext cx="3200431" cy="572464"/>
          </a:xfrm>
        </p:spPr>
        <p:txBody>
          <a:bodyPr lIns="182880" tIns="146304" rIns="182880" bIns="146304" anchor="t"/>
          <a:lstStyle>
            <a:lvl1pPr marL="0" indent="0" algn="r">
              <a:buNone/>
              <a:defRPr sz="2000" baseline="0">
                <a:solidFill>
                  <a:srgbClr val="011690"/>
                </a:soli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Session code</a:t>
            </a:r>
          </a:p>
        </p:txBody>
      </p:sp>
    </p:spTree>
    <p:extLst>
      <p:ext uri="{BB962C8B-B14F-4D97-AF65-F5344CB8AC3E}">
        <p14:creationId xmlns:p14="http://schemas.microsoft.com/office/powerpoint/2010/main" val="1637155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08174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823501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213935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rgbClr val="0116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3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457200" y="1703292"/>
            <a:ext cx="11522075" cy="2784570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>
          <a:xfrm>
            <a:off x="457237" y="479425"/>
            <a:ext cx="11522038" cy="733424"/>
          </a:xfrm>
        </p:spPr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2391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011E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424223" cy="6994524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1" y="6240963"/>
            <a:ext cx="1278510" cy="274137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25678"/>
            <a:ext cx="8961438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3955786"/>
            <a:ext cx="71326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9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  <p:sp>
        <p:nvSpPr>
          <p:cNvPr id="22" name="Text Placeholder 4"/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190068" y="791198"/>
            <a:ext cx="2743200" cy="572464"/>
          </a:xfrm>
        </p:spPr>
        <p:txBody>
          <a:bodyPr lIns="182880" tIns="146304" rIns="182880" bIns="146304" anchor="b"/>
          <a:lstStyle>
            <a:lvl1pPr marL="0" indent="0" algn="r">
              <a:buNone/>
              <a:defRPr sz="2000">
                <a:gradFill>
                  <a:gsLst>
                    <a:gs pos="14644">
                      <a:schemeClr val="tx1"/>
                    </a:gs>
                    <a:gs pos="37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  <a:lvl2pPr marL="342834" indent="0">
              <a:buNone/>
              <a:defRPr/>
            </a:lvl2pPr>
            <a:lvl3pPr marL="571390" indent="0">
              <a:buNone/>
              <a:defRPr/>
            </a:lvl3pPr>
            <a:lvl4pPr marL="799946" indent="0">
              <a:buNone/>
              <a:defRPr/>
            </a:lvl4pPr>
            <a:lvl5pPr marL="1028503" indent="0">
              <a:buNone/>
              <a:defRPr/>
            </a:lvl5pPr>
          </a:lstStyle>
          <a:p>
            <a:pPr lvl="0"/>
            <a:r>
              <a:rPr lang="en-US" dirty="0"/>
              <a:t>#hashtag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732838" y="475557"/>
            <a:ext cx="3200431" cy="572464"/>
          </a:xfrm>
        </p:spPr>
        <p:txBody>
          <a:bodyPr lIns="182880" tIns="146304" rIns="182880" bIns="146304" anchor="t"/>
          <a:lstStyle>
            <a:lvl1pPr marL="0" indent="0" algn="r">
              <a:buNone/>
              <a:defRPr sz="2000" baseline="0">
                <a:gradFill>
                  <a:gsLst>
                    <a:gs pos="90377">
                      <a:srgbClr val="F8F8F8"/>
                    </a:gs>
                    <a:gs pos="72000">
                      <a:srgbClr val="F8F8F8"/>
                    </a:gs>
                  </a:gsLst>
                  <a:lin ang="5400000" scaled="0"/>
                </a:gradFill>
                <a:latin typeface="+mn-lt"/>
              </a:defRPr>
            </a:lvl1pPr>
            <a:lvl2pPr marL="342834" indent="0">
              <a:buNone/>
              <a:defRPr/>
            </a:lvl2pPr>
            <a:lvl3pPr marL="571390" indent="0">
              <a:buNone/>
              <a:defRPr/>
            </a:lvl3pPr>
            <a:lvl4pPr marL="799946" indent="0">
              <a:buNone/>
              <a:defRPr/>
            </a:lvl4pPr>
            <a:lvl5pPr marL="1028503" indent="0">
              <a:buNone/>
              <a:defRPr/>
            </a:lvl5pPr>
          </a:lstStyle>
          <a:p>
            <a:pPr lvl="0"/>
            <a:r>
              <a:rPr lang="en-US"/>
              <a:t>Twitter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69" y="565132"/>
            <a:ext cx="421340" cy="42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584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0E5B6E-189F-4578-8D37-FE01F4BDF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D15-5358-4A25-A513-C05E1C85A151}" type="datetimeFigureOut">
              <a:rPr lang="en-US" smtClean="0"/>
              <a:t>18-10-2017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93E756-F460-4821-9F0C-6223FF183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555363-9583-49AC-81B7-26761B599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AF4EF-276E-4E62-964A-E09B2E78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7503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4224" cy="6994525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13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5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1" y="0"/>
            <a:ext cx="12424224" cy="6994525"/>
          </a:xfrm>
          <a:prstGeom prst="rect">
            <a:avLst/>
          </a:prstGeom>
        </p:spPr>
      </p:pic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125678"/>
            <a:ext cx="8961438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955786"/>
            <a:ext cx="7132638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13" name="Picture 7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  <p:sp>
        <p:nvSpPr>
          <p:cNvPr id="11" name="Text Placeholder 4"/>
          <p:cNvSpPr>
            <a:spLocks noGrp="1"/>
          </p:cNvSpPr>
          <p:nvPr>
            <p:ph type="body" sz="quarter" idx="15" hasCustomPrompt="1"/>
          </p:nvPr>
        </p:nvSpPr>
        <p:spPr bwMode="invGray">
          <a:xfrm>
            <a:off x="9190068" y="791198"/>
            <a:ext cx="2743200" cy="572464"/>
          </a:xfrm>
        </p:spPr>
        <p:txBody>
          <a:bodyPr lIns="182880" tIns="146304" rIns="182880" bIns="146304" anchor="b"/>
          <a:lstStyle>
            <a:lvl1pPr marL="0" indent="0" algn="r">
              <a:buNone/>
              <a:defRPr sz="2000">
                <a:gradFill>
                  <a:gsLst>
                    <a:gs pos="14644">
                      <a:schemeClr val="tx1"/>
                    </a:gs>
                    <a:gs pos="37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#hashtag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8732837" y="475557"/>
            <a:ext cx="3200431" cy="572464"/>
          </a:xfrm>
        </p:spPr>
        <p:txBody>
          <a:bodyPr lIns="182880" tIns="146304" rIns="182880" bIns="146304" anchor="t"/>
          <a:lstStyle>
            <a:lvl1pPr marL="0" indent="0" algn="r">
              <a:buNone/>
              <a:defRPr sz="2000" baseline="0">
                <a:gradFill>
                  <a:gsLst>
                    <a:gs pos="90377">
                      <a:srgbClr val="F8F8F8"/>
                    </a:gs>
                    <a:gs pos="72000">
                      <a:srgbClr val="F8F8F8"/>
                    </a:gs>
                  </a:gsLst>
                  <a:lin ang="5400000" scaled="0"/>
                </a:gradFill>
                <a:latin typeface="+mn-lt"/>
              </a:defRPr>
            </a:lvl1pPr>
            <a:lvl2pPr marL="342900" indent="0">
              <a:buNone/>
              <a:defRPr/>
            </a:lvl2pPr>
            <a:lvl3pPr marL="571500" indent="0">
              <a:buNone/>
              <a:defRPr/>
            </a:lvl3pPr>
            <a:lvl4pPr marL="800100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/>
              <a:t>Twitter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668" y="565132"/>
            <a:ext cx="421340" cy="42134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342900" indent="-342900">
              <a:buFont typeface="Arial" charset="0"/>
              <a:buChar char="•"/>
              <a:defRPr sz="2400"/>
            </a:lvl2pPr>
            <a:lvl3pPr marL="571500" indent="-342900">
              <a:buFont typeface="Arial" charset="0"/>
              <a:buChar char="•"/>
              <a:defRPr/>
            </a:lvl3pPr>
            <a:lvl4pPr marL="742950" indent="-285750">
              <a:buFont typeface="Arial" charset="0"/>
              <a:buChar char="•"/>
              <a:defRPr/>
            </a:lvl4pPr>
            <a:lvl5pPr marL="971550" indent="-285750"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solidFill>
                  <a:srgbClr val="011690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4572000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"/>
          <a:stretch/>
        </p:blipFill>
        <p:spPr>
          <a:xfrm>
            <a:off x="5303126" y="447"/>
            <a:ext cx="7131760" cy="6999980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4571278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03848" y="0"/>
            <a:ext cx="7134212" cy="6999979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Microsoft Corporation. All rights reserved. </a:t>
            </a:r>
          </a:p>
        </p:txBody>
      </p:sp>
      <p:sp>
        <p:nvSpPr>
          <p:cNvPr id="6" name="Freeform 6"/>
          <p:cNvSpPr>
            <a:spLocks/>
          </p:cNvSpPr>
          <p:nvPr userDrawn="1"/>
        </p:nvSpPr>
        <p:spPr bwMode="auto">
          <a:xfrm>
            <a:off x="8602663" y="6180138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9"/>
          <p:cNvSpPr>
            <a:spLocks/>
          </p:cNvSpPr>
          <p:nvPr userDrawn="1"/>
        </p:nvSpPr>
        <p:spPr bwMode="auto">
          <a:xfrm>
            <a:off x="8570913" y="5738813"/>
            <a:ext cx="4763" cy="4763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0" y="0"/>
                  <a:pt x="1" y="0"/>
                  <a:pt x="1" y="1"/>
                </a:cubicBezTo>
                <a:cubicBezTo>
                  <a:pt x="1" y="0"/>
                  <a:pt x="1" y="0"/>
                  <a:pt x="1" y="0"/>
                </a:cubicBezTo>
                <a:close/>
              </a:path>
            </a:pathLst>
          </a:custGeom>
          <a:solidFill>
            <a:srgbClr val="A83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10611275" y="6225824"/>
            <a:ext cx="1368000" cy="289276"/>
          </a:xfrm>
          <a:prstGeom prst="rect">
            <a:avLst/>
          </a:prstGeom>
        </p:spPr>
      </p:pic>
    </p:spTree>
    <p:extLst/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457200" y="1703292"/>
            <a:ext cx="11522075" cy="2784570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>
          <a:xfrm>
            <a:off x="457237" y="479425"/>
            <a:ext cx="11522038" cy="733424"/>
          </a:xfrm>
        </p:spPr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solidFill>
                  <a:srgbClr val="01169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3575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11690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3575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rgbClr val="011690"/>
                </a:soli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nl-NL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00" r:id="rId2"/>
    <p:sldLayoutId id="2147484322" r:id="rId3"/>
    <p:sldLayoutId id="2147484295" r:id="rId4"/>
    <p:sldLayoutId id="2147484240" r:id="rId5"/>
    <p:sldLayoutId id="2147484296" r:id="rId6"/>
    <p:sldLayoutId id="2147484241" r:id="rId7"/>
    <p:sldLayoutId id="2147484297" r:id="rId8"/>
    <p:sldLayoutId id="2147484244" r:id="rId9"/>
    <p:sldLayoutId id="2147484298" r:id="rId10"/>
    <p:sldLayoutId id="2147484245" r:id="rId11"/>
    <p:sldLayoutId id="2147484247" r:id="rId12"/>
    <p:sldLayoutId id="2147484249" r:id="rId13"/>
    <p:sldLayoutId id="2147484301" r:id="rId14"/>
    <p:sldLayoutId id="2147484251" r:id="rId15"/>
    <p:sldLayoutId id="2147484254" r:id="rId16"/>
    <p:sldLayoutId id="2147484260" r:id="rId17"/>
    <p:sldLayoutId id="2147484299" r:id="rId18"/>
    <p:sldLayoutId id="2147484263" r:id="rId1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4199" y="0"/>
            <a:ext cx="957169" cy="5766966"/>
            <a:chOff x="12614199" y="0"/>
            <a:chExt cx="957169" cy="5766966"/>
          </a:xfrm>
        </p:grpSpPr>
        <p:grpSp>
          <p:nvGrpSpPr>
            <p:cNvPr id="22" name="Group 21"/>
            <p:cNvGrpSpPr/>
            <p:nvPr userDrawn="1"/>
          </p:nvGrpSpPr>
          <p:grpSpPr>
            <a:xfrm>
              <a:off x="12614199" y="0"/>
              <a:ext cx="957169" cy="5720411"/>
              <a:chOff x="12614199" y="0"/>
              <a:chExt cx="957169" cy="5720411"/>
            </a:xfrm>
          </p:grpSpPr>
          <p:grpSp>
            <p:nvGrpSpPr>
              <p:cNvPr id="23" name="Group 22"/>
              <p:cNvGrpSpPr/>
              <p:nvPr userDrawn="1"/>
            </p:nvGrpSpPr>
            <p:grpSpPr>
              <a:xfrm rot="5400000">
                <a:off x="11576884" y="1040118"/>
                <a:ext cx="2708636" cy="634005"/>
                <a:chOff x="1581150" y="4543426"/>
                <a:chExt cx="2708636" cy="634005"/>
              </a:xfrm>
            </p:grpSpPr>
            <p:sp>
              <p:nvSpPr>
                <p:cNvPr id="30" name="Rectangle 29"/>
                <p:cNvSpPr/>
                <p:nvPr userDrawn="1"/>
              </p:nvSpPr>
              <p:spPr bwMode="auto">
                <a:xfrm>
                  <a:off x="1586734" y="4543428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1" name="Rectangle 30"/>
                <p:cNvSpPr/>
                <p:nvPr userDrawn="1"/>
              </p:nvSpPr>
              <p:spPr bwMode="auto">
                <a:xfrm>
                  <a:off x="1581150" y="4887665"/>
                  <a:ext cx="869930" cy="289766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50 G:20 B:90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2" name="Rectangle 31"/>
                <p:cNvSpPr/>
                <p:nvPr userDrawn="1"/>
              </p:nvSpPr>
              <p:spPr bwMode="auto">
                <a:xfrm>
                  <a:off x="3419856" y="4543426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2498744" y="4882896"/>
                  <a:ext cx="869930" cy="289766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Magenta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180 G:0 B:158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5"/>
                  <a:ext cx="869930" cy="289766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solidFill>
                    <a:schemeClr val="bg1">
                      <a:alpha val="2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66272">
                            <a:srgbClr val="000000"/>
                          </a:gs>
                          <a:gs pos="44000">
                            <a:srgbClr val="000000"/>
                          </a:gs>
                        </a:gsLst>
                        <a:lin ang="5400000" scaled="1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gradFill>
                        <a:gsLst>
                          <a:gs pos="66272">
                            <a:srgbClr val="000000"/>
                          </a:gs>
                          <a:gs pos="44000">
                            <a:srgbClr val="000000"/>
                          </a:gs>
                        </a:gsLst>
                        <a:lin ang="5400000" scaled="1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R:234 G:234 B:234</a:t>
                  </a: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498745" y="4543428"/>
                  <a:ext cx="869930" cy="289766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Blue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R:0 G:32 B:80</a:t>
                  </a:r>
                </a:p>
              </p:txBody>
            </p:sp>
          </p:grpSp>
          <p:sp>
            <p:nvSpPr>
              <p:cNvPr id="25" name="TextBox 24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7692">
                          <a:schemeClr val="bg1"/>
                        </a:gs>
                        <a:gs pos="17000">
                          <a:schemeClr val="bg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26" name="TextBox 25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84615">
                          <a:schemeClr val="bg1"/>
                        </a:gs>
                        <a:gs pos="75000">
                          <a:schemeClr val="bg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84615">
                          <a:schemeClr val="bg1"/>
                        </a:gs>
                        <a:gs pos="75000">
                          <a:schemeClr val="bg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84615">
                        <a:schemeClr val="bg1"/>
                      </a:gs>
                      <a:gs pos="75000">
                        <a:schemeClr val="bg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8" name="Rectangle 17"/>
            <p:cNvSpPr/>
            <p:nvPr userDrawn="1"/>
          </p:nvSpPr>
          <p:spPr bwMode="auto">
            <a:xfrm rot="5400000">
              <a:off x="12328887" y="4272718"/>
              <a:ext cx="869930" cy="289766"/>
            </a:xfrm>
            <a:prstGeom prst="rect">
              <a:avLst/>
            </a:prstGeom>
            <a:solidFill>
              <a:srgbClr val="00188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Mid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R:0</a:t>
              </a:r>
              <a:r>
                <a:rPr lang="en-US" sz="500" baseline="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G:24 B:143</a:t>
              </a:r>
              <a:endParaRPr lang="en-US" sz="500" dirty="0">
                <a:gradFill>
                  <a:gsLst>
                    <a:gs pos="18584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Rectangle 18"/>
            <p:cNvSpPr/>
            <p:nvPr userDrawn="1"/>
          </p:nvSpPr>
          <p:spPr bwMode="auto">
            <a:xfrm rot="5400000">
              <a:off x="12328887" y="5187118"/>
              <a:ext cx="869930" cy="289766"/>
            </a:xfrm>
            <a:prstGeom prst="rect">
              <a:avLst/>
            </a:prstGeom>
            <a:solidFill>
              <a:srgbClr val="107C1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Green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 G:124 B:16</a:t>
              </a:r>
            </a:p>
          </p:txBody>
        </p:sp>
        <p:sp>
          <p:nvSpPr>
            <p:cNvPr id="20" name="Rectangle 19"/>
            <p:cNvSpPr/>
            <p:nvPr userDrawn="1"/>
          </p:nvSpPr>
          <p:spPr bwMode="auto">
            <a:xfrm rot="5400000">
              <a:off x="12328886" y="3353996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rPr>
                <a:t>R:0</a:t>
              </a:r>
              <a:r>
                <a:rPr lang="en-US" sz="500" baseline="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rPr>
                <a:t> G:188 B:242</a:t>
              </a:r>
              <a:endParaRPr lang="en-US" sz="500" dirty="0">
                <a:gradFill>
                  <a:gsLst>
                    <a:gs pos="66272">
                      <a:srgbClr val="000000"/>
                    </a:gs>
                    <a:gs pos="44000">
                      <a:srgbClr val="000000"/>
                    </a:gs>
                  </a:gsLst>
                  <a:lin ang="5400000" scaled="1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99368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1" r:id="rId1"/>
    <p:sldLayoutId id="2147484320" r:id="rId2"/>
    <p:sldLayoutId id="2147484303" r:id="rId3"/>
    <p:sldLayoutId id="2147484304" r:id="rId4"/>
    <p:sldLayoutId id="2147484305" r:id="rId5"/>
    <p:sldLayoutId id="2147484306" r:id="rId6"/>
    <p:sldLayoutId id="2147484307" r:id="rId7"/>
    <p:sldLayoutId id="2147484308" r:id="rId8"/>
    <p:sldLayoutId id="2147484309" r:id="rId9"/>
    <p:sldLayoutId id="2147484310" r:id="rId10"/>
    <p:sldLayoutId id="2147484311" r:id="rId11"/>
    <p:sldLayoutId id="2147484313" r:id="rId12"/>
    <p:sldLayoutId id="2147484316" r:id="rId13"/>
    <p:sldLayoutId id="2147484317" r:id="rId14"/>
    <p:sldLayoutId id="2147484318" r:id="rId15"/>
    <p:sldLayoutId id="2147484341" r:id="rId16"/>
    <p:sldLayoutId id="2147484342" r:id="rId1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rgbClr val="E821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14199" y="0"/>
            <a:ext cx="957169" cy="5766966"/>
            <a:chOff x="12614199" y="0"/>
            <a:chExt cx="957169" cy="5766966"/>
          </a:xfrm>
        </p:grpSpPr>
        <p:grpSp>
          <p:nvGrpSpPr>
            <p:cNvPr id="22" name="Group 21"/>
            <p:cNvGrpSpPr/>
            <p:nvPr userDrawn="1"/>
          </p:nvGrpSpPr>
          <p:grpSpPr>
            <a:xfrm>
              <a:off x="12614199" y="0"/>
              <a:ext cx="957169" cy="5720411"/>
              <a:chOff x="12614199" y="0"/>
              <a:chExt cx="957169" cy="5720411"/>
            </a:xfrm>
          </p:grpSpPr>
          <p:grpSp>
            <p:nvGrpSpPr>
              <p:cNvPr id="23" name="Group 22"/>
              <p:cNvGrpSpPr/>
              <p:nvPr userDrawn="1"/>
            </p:nvGrpSpPr>
            <p:grpSpPr>
              <a:xfrm rot="5400000">
                <a:off x="11576884" y="1040118"/>
                <a:ext cx="2708636" cy="634005"/>
                <a:chOff x="1581150" y="4543426"/>
                <a:chExt cx="2708636" cy="634005"/>
              </a:xfrm>
            </p:grpSpPr>
            <p:sp>
              <p:nvSpPr>
                <p:cNvPr id="30" name="Rectangle 29"/>
                <p:cNvSpPr/>
                <p:nvPr userDrawn="1"/>
              </p:nvSpPr>
              <p:spPr bwMode="auto">
                <a:xfrm>
                  <a:off x="1586734" y="4543428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G:45 B:145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1" name="Rectangle 30"/>
                <p:cNvSpPr/>
                <p:nvPr userDrawn="1"/>
              </p:nvSpPr>
              <p:spPr bwMode="auto">
                <a:xfrm>
                  <a:off x="1581150" y="4887665"/>
                  <a:ext cx="869930" cy="289766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Purple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50 G:20 B:90</a:t>
                  </a:r>
                  <a:endPara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2" name="Rectangle 31"/>
                <p:cNvSpPr/>
                <p:nvPr userDrawn="1"/>
              </p:nvSpPr>
              <p:spPr bwMode="auto">
                <a:xfrm>
                  <a:off x="3419856" y="4543426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2498744" y="4882896"/>
                  <a:ext cx="869930" cy="289766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Magenta</a:t>
                  </a:r>
                </a:p>
                <a:p>
                  <a:pPr algn="l" defTabSz="93247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5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180 G:0 B:158</a:t>
                  </a:r>
                  <a:endPara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5"/>
                  <a:ext cx="869930" cy="289766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solidFill>
                    <a:schemeClr val="bg1">
                      <a:alpha val="25000"/>
                    </a:schemeClr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66272">
                            <a:srgbClr val="000000"/>
                          </a:gs>
                          <a:gs pos="44000">
                            <a:srgbClr val="000000"/>
                          </a:gs>
                        </a:gsLst>
                        <a:lin ang="5400000" scaled="1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dirty="0">
                      <a:gradFill>
                        <a:gsLst>
                          <a:gs pos="66272">
                            <a:srgbClr val="000000"/>
                          </a:gs>
                          <a:gs pos="44000">
                            <a:srgbClr val="000000"/>
                          </a:gs>
                        </a:gsLst>
                        <a:lin ang="5400000" scaled="1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R:234 G:234 B:234</a:t>
                  </a: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498745" y="4543428"/>
                  <a:ext cx="869930" cy="289766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b="1" kern="1200" baseline="0" dirty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Blue</a:t>
                  </a:r>
                </a:p>
                <a:p>
                  <a:pPr marL="0" algn="l" defTabSz="93247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500" kern="1200" baseline="0" dirty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R:0 G:32 B:80</a:t>
                  </a:r>
                </a:p>
              </p:txBody>
            </p:sp>
          </p:grpSp>
          <p:sp>
            <p:nvSpPr>
              <p:cNvPr id="25" name="TextBox 24"/>
              <p:cNvSpPr txBox="1"/>
              <p:nvPr userDrawn="1"/>
            </p:nvSpPr>
            <p:spPr>
              <a:xfrm rot="5400000">
                <a:off x="12988035" y="260168"/>
                <a:ext cx="843501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7692">
                          <a:schemeClr val="bg1"/>
                        </a:gs>
                        <a:gs pos="17000">
                          <a:schemeClr val="bg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26" name="TextBox 25"/>
              <p:cNvSpPr txBox="1"/>
              <p:nvPr userDrawn="1"/>
            </p:nvSpPr>
            <p:spPr>
              <a:xfrm rot="5400000">
                <a:off x="11742070" y="4230580"/>
                <a:ext cx="2656496" cy="323165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1000" dirty="0">
                    <a:gradFill>
                      <a:gsLst>
                        <a:gs pos="84615">
                          <a:schemeClr val="bg1"/>
                        </a:gs>
                        <a:gs pos="75000">
                          <a:schemeClr val="bg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1000" baseline="0" dirty="0">
                    <a:gradFill>
                      <a:gsLst>
                        <a:gs pos="84615">
                          <a:schemeClr val="bg1"/>
                        </a:gs>
                        <a:gs pos="75000">
                          <a:schemeClr val="bg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1000" dirty="0">
                  <a:gradFill>
                    <a:gsLst>
                      <a:gs pos="84615">
                        <a:schemeClr val="bg1"/>
                      </a:gs>
                      <a:gs pos="75000">
                        <a:schemeClr val="bg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8" name="Rectangle 17"/>
            <p:cNvSpPr/>
            <p:nvPr userDrawn="1"/>
          </p:nvSpPr>
          <p:spPr bwMode="auto">
            <a:xfrm rot="5400000">
              <a:off x="12328887" y="4272718"/>
              <a:ext cx="869930" cy="289766"/>
            </a:xfrm>
            <a:prstGeom prst="rect">
              <a:avLst/>
            </a:prstGeom>
            <a:solidFill>
              <a:srgbClr val="00188F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Mid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R:0</a:t>
              </a:r>
              <a:r>
                <a:rPr lang="en-US" sz="500" baseline="0" dirty="0">
                  <a:gradFill>
                    <a:gsLst>
                      <a:gs pos="18584">
                        <a:srgbClr val="FFFFFF"/>
                      </a:gs>
                      <a:gs pos="52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 G:24 B:143</a:t>
              </a:r>
              <a:endParaRPr lang="en-US" sz="500" dirty="0">
                <a:gradFill>
                  <a:gsLst>
                    <a:gs pos="18584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Rectangle 18"/>
            <p:cNvSpPr/>
            <p:nvPr userDrawn="1"/>
          </p:nvSpPr>
          <p:spPr bwMode="auto">
            <a:xfrm rot="5400000">
              <a:off x="12328887" y="5187118"/>
              <a:ext cx="869930" cy="289766"/>
            </a:xfrm>
            <a:prstGeom prst="rect">
              <a:avLst/>
            </a:prstGeom>
            <a:solidFill>
              <a:srgbClr val="107C1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Green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500" baseline="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16 G:124 B:16</a:t>
              </a:r>
            </a:p>
          </p:txBody>
        </p:sp>
        <p:sp>
          <p:nvSpPr>
            <p:cNvPr id="20" name="Rectangle 19"/>
            <p:cNvSpPr/>
            <p:nvPr userDrawn="1"/>
          </p:nvSpPr>
          <p:spPr bwMode="auto">
            <a:xfrm rot="5400000">
              <a:off x="12328886" y="3353996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b="1" kern="1200" baseline="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latin typeface="+mn-lt"/>
                  <a:ea typeface="Segoe UI" pitchFamily="34" charset="0"/>
                  <a:cs typeface="Segoe UI" pitchFamily="34" charset="0"/>
                </a:rPr>
                <a:t>Light Blue</a:t>
              </a:r>
            </a:p>
            <a:p>
              <a:pPr algn="l" defTabSz="93247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rPr>
                <a:t>R:0</a:t>
              </a:r>
              <a:r>
                <a:rPr lang="en-US" sz="500" baseline="0" dirty="0">
                  <a:gradFill>
                    <a:gsLst>
                      <a:gs pos="66272">
                        <a:srgbClr val="000000"/>
                      </a:gs>
                      <a:gs pos="44000">
                        <a:srgbClr val="000000"/>
                      </a:gs>
                    </a:gsLst>
                    <a:lin ang="5400000" scaled="1"/>
                  </a:gradFill>
                  <a:ea typeface="Segoe UI" pitchFamily="34" charset="0"/>
                  <a:cs typeface="Segoe UI" pitchFamily="34" charset="0"/>
                </a:rPr>
                <a:t> G:188 B:242</a:t>
              </a:r>
              <a:endParaRPr lang="en-US" sz="500" dirty="0">
                <a:gradFill>
                  <a:gsLst>
                    <a:gs pos="66272">
                      <a:srgbClr val="000000"/>
                    </a:gs>
                    <a:gs pos="44000">
                      <a:srgbClr val="000000"/>
                    </a:gs>
                  </a:gsLst>
                  <a:lin ang="5400000" scaled="1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68775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4" r:id="rId1"/>
    <p:sldLayoutId id="2147484325" r:id="rId2"/>
    <p:sldLayoutId id="2147484326" r:id="rId3"/>
    <p:sldLayoutId id="2147484327" r:id="rId4"/>
    <p:sldLayoutId id="2147484328" r:id="rId5"/>
    <p:sldLayoutId id="2147484329" r:id="rId6"/>
    <p:sldLayoutId id="2147484330" r:id="rId7"/>
    <p:sldLayoutId id="2147484331" r:id="rId8"/>
    <p:sldLayoutId id="2147484332" r:id="rId9"/>
    <p:sldLayoutId id="2147484333" r:id="rId10"/>
    <p:sldLayoutId id="2147484334" r:id="rId11"/>
    <p:sldLayoutId id="2147484335" r:id="rId12"/>
    <p:sldLayoutId id="2147484336" r:id="rId13"/>
    <p:sldLayoutId id="2147484337" r:id="rId14"/>
    <p:sldLayoutId id="2147484338" r:id="rId15"/>
    <p:sldLayoutId id="2147484339" r:id="rId16"/>
    <p:sldLayoutId id="2147484340" r:id="rId1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0015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D242398-3C31-486E-9BAB-4F532F292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236896"/>
            <a:ext cx="12822064" cy="787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62770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van </a:t>
            </a:r>
            <a:r>
              <a:rPr lang="en-US" dirty="0" err="1"/>
              <a:t>buiten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4124206"/>
          </a:xfrm>
        </p:spPr>
        <p:txBody>
          <a:bodyPr/>
          <a:lstStyle/>
          <a:p>
            <a:r>
              <a:rPr lang="en-US" dirty="0" err="1"/>
              <a:t>Dynamische</a:t>
            </a:r>
            <a:r>
              <a:rPr lang="en-US" dirty="0"/>
              <a:t> content</a:t>
            </a:r>
          </a:p>
          <a:p>
            <a:r>
              <a:rPr lang="en-US" dirty="0"/>
              <a:t>Real time </a:t>
            </a:r>
            <a:r>
              <a:rPr lang="en-US" dirty="0" err="1"/>
              <a:t>informatie</a:t>
            </a:r>
            <a:endParaRPr lang="en-US" dirty="0"/>
          </a:p>
          <a:p>
            <a:r>
              <a:rPr lang="en-US" dirty="0"/>
              <a:t>Subsets hele </a:t>
            </a:r>
            <a:r>
              <a:rPr lang="en-US" dirty="0" err="1"/>
              <a:t>grote</a:t>
            </a:r>
            <a:r>
              <a:rPr lang="en-US" dirty="0"/>
              <a:t> datasets</a:t>
            </a:r>
          </a:p>
          <a:p>
            <a:r>
              <a:rPr lang="en-US" dirty="0"/>
              <a:t>Grote </a:t>
            </a:r>
            <a:r>
              <a:rPr lang="en-US" dirty="0" err="1"/>
              <a:t>hoeveelheden</a:t>
            </a:r>
            <a:r>
              <a:rPr lang="en-US" dirty="0"/>
              <a:t> </a:t>
            </a:r>
            <a:r>
              <a:rPr lang="en-US" dirty="0" err="1"/>
              <a:t>rekenkracht</a:t>
            </a:r>
            <a:endParaRPr lang="en-US" dirty="0"/>
          </a:p>
          <a:p>
            <a:r>
              <a:rPr lang="en-US" dirty="0" err="1"/>
              <a:t>Spraakherkenning</a:t>
            </a:r>
            <a:endParaRPr lang="en-US" dirty="0"/>
          </a:p>
          <a:p>
            <a:r>
              <a:rPr lang="en-US" dirty="0"/>
              <a:t>Cognitive services</a:t>
            </a:r>
          </a:p>
        </p:txBody>
      </p:sp>
    </p:spTree>
    <p:extLst>
      <p:ext uri="{BB962C8B-B14F-4D97-AF65-F5344CB8AC3E}">
        <p14:creationId xmlns:p14="http://schemas.microsoft.com/office/powerpoint/2010/main" val="97054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Voorbeeld</a:t>
            </a:r>
            <a:r>
              <a:rPr lang="en-US" dirty="0"/>
              <a:t> 1 – AMS </a:t>
            </a:r>
            <a:r>
              <a:rPr lang="en-US" dirty="0" err="1"/>
              <a:t>HoloATC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387AA-0276-4B2D-B879-6D6229E60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99" y="1210428"/>
            <a:ext cx="7527774" cy="543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01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van </a:t>
            </a:r>
            <a:r>
              <a:rPr lang="en-US" dirty="0" err="1"/>
              <a:t>buiten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4124206"/>
          </a:xfrm>
        </p:spPr>
        <p:txBody>
          <a:bodyPr/>
          <a:lstStyle/>
          <a:p>
            <a:r>
              <a:rPr lang="en-US" dirty="0" err="1"/>
              <a:t>Dynamische</a:t>
            </a:r>
            <a:r>
              <a:rPr lang="en-US" dirty="0"/>
              <a:t> content</a:t>
            </a:r>
          </a:p>
          <a:p>
            <a:r>
              <a:rPr lang="en-US" dirty="0"/>
              <a:t>Real time </a:t>
            </a:r>
            <a:r>
              <a:rPr lang="en-US" dirty="0" err="1"/>
              <a:t>informatie</a:t>
            </a:r>
            <a:endParaRPr lang="en-US" dirty="0"/>
          </a:p>
          <a:p>
            <a:r>
              <a:rPr lang="en-US" dirty="0"/>
              <a:t>Subsets hele </a:t>
            </a:r>
            <a:r>
              <a:rPr lang="en-US" dirty="0" err="1"/>
              <a:t>grote</a:t>
            </a:r>
            <a:r>
              <a:rPr lang="en-US" dirty="0"/>
              <a:t> datasets</a:t>
            </a:r>
          </a:p>
          <a:p>
            <a:r>
              <a:rPr lang="en-US" dirty="0"/>
              <a:t>Grote </a:t>
            </a:r>
            <a:r>
              <a:rPr lang="en-US" dirty="0" err="1"/>
              <a:t>hoeveelheden</a:t>
            </a:r>
            <a:r>
              <a:rPr lang="en-US" dirty="0"/>
              <a:t> </a:t>
            </a:r>
            <a:r>
              <a:rPr lang="en-US" dirty="0" err="1"/>
              <a:t>rekenkracht</a:t>
            </a:r>
            <a:endParaRPr lang="en-US" dirty="0"/>
          </a:p>
          <a:p>
            <a:r>
              <a:rPr lang="en-US" dirty="0" err="1"/>
              <a:t>Spraakherkenning</a:t>
            </a:r>
            <a:endParaRPr lang="en-US" dirty="0"/>
          </a:p>
          <a:p>
            <a:r>
              <a:rPr lang="en-US" strike="sngStrike" dirty="0"/>
              <a:t>Cognitive services</a:t>
            </a:r>
          </a:p>
        </p:txBody>
      </p:sp>
    </p:spTree>
    <p:extLst>
      <p:ext uri="{BB962C8B-B14F-4D97-AF65-F5344CB8AC3E}">
        <p14:creationId xmlns:p14="http://schemas.microsoft.com/office/powerpoint/2010/main" val="1429025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47628-A274-4BCD-817A-FCD91BF4A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Voorbeeld</a:t>
            </a:r>
            <a:r>
              <a:rPr lang="en-US" dirty="0"/>
              <a:t> 2 – Walk the World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8B9E92-CAC7-430C-95F7-BA7947DD66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98" y="1212848"/>
            <a:ext cx="9687543" cy="544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04711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Voorbeeld</a:t>
            </a:r>
            <a:r>
              <a:rPr lang="en-US" dirty="0"/>
              <a:t> 2 – Walk the World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A84A6E-4F6F-43BF-AC6E-10CC8022F4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08" y="1212849"/>
            <a:ext cx="9687545" cy="544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0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van </a:t>
            </a:r>
            <a:r>
              <a:rPr lang="en-US" dirty="0" err="1"/>
              <a:t>buiten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4124206"/>
          </a:xfrm>
        </p:spPr>
        <p:txBody>
          <a:bodyPr/>
          <a:lstStyle/>
          <a:p>
            <a:r>
              <a:rPr lang="en-US" dirty="0" err="1"/>
              <a:t>Dynamische</a:t>
            </a:r>
            <a:r>
              <a:rPr lang="en-US" dirty="0"/>
              <a:t> content</a:t>
            </a:r>
          </a:p>
          <a:p>
            <a:r>
              <a:rPr lang="en-US" strike="sngStrike" dirty="0"/>
              <a:t>Real time </a:t>
            </a:r>
            <a:r>
              <a:rPr lang="en-US" strike="sngStrike" dirty="0" err="1"/>
              <a:t>informatie</a:t>
            </a:r>
            <a:endParaRPr lang="en-US" strike="sngStrike" dirty="0"/>
          </a:p>
          <a:p>
            <a:r>
              <a:rPr lang="en-US" dirty="0"/>
              <a:t>Subsets hele </a:t>
            </a:r>
            <a:r>
              <a:rPr lang="en-US" dirty="0" err="1"/>
              <a:t>grote</a:t>
            </a:r>
            <a:r>
              <a:rPr lang="en-US" dirty="0"/>
              <a:t> datasets</a:t>
            </a:r>
          </a:p>
          <a:p>
            <a:r>
              <a:rPr lang="en-US" strike="sngStrike" dirty="0"/>
              <a:t>Grote </a:t>
            </a:r>
            <a:r>
              <a:rPr lang="en-US" strike="sngStrike" dirty="0" err="1"/>
              <a:t>hoeveelheden</a:t>
            </a:r>
            <a:r>
              <a:rPr lang="en-US" strike="sngStrike" dirty="0"/>
              <a:t> </a:t>
            </a:r>
            <a:r>
              <a:rPr lang="en-US" strike="sngStrike" dirty="0" err="1"/>
              <a:t>rekenkracht</a:t>
            </a:r>
            <a:endParaRPr lang="en-US" strike="sngStrike" dirty="0"/>
          </a:p>
          <a:p>
            <a:r>
              <a:rPr lang="en-US" dirty="0" err="1"/>
              <a:t>Spraakherkenning</a:t>
            </a:r>
            <a:endParaRPr lang="en-US" dirty="0"/>
          </a:p>
          <a:p>
            <a:r>
              <a:rPr lang="en-US" strike="sngStrike" dirty="0"/>
              <a:t>Cognitive services</a:t>
            </a:r>
          </a:p>
        </p:txBody>
      </p:sp>
    </p:spTree>
    <p:extLst>
      <p:ext uri="{BB962C8B-B14F-4D97-AF65-F5344CB8AC3E}">
        <p14:creationId xmlns:p14="http://schemas.microsoft.com/office/powerpoint/2010/main" val="151514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Unity</a:t>
            </a:r>
            <a:r>
              <a:rPr lang="nl-NL" dirty="0"/>
              <a:t> &amp; UWP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2769989"/>
          </a:xfrm>
        </p:spPr>
        <p:txBody>
          <a:bodyPr/>
          <a:lstStyle/>
          <a:p>
            <a:r>
              <a:rPr lang="nl-NL" dirty="0"/>
              <a:t> Mixed Reality app = UWP app</a:t>
            </a:r>
          </a:p>
          <a:p>
            <a:r>
              <a:rPr lang="nl-NL" dirty="0"/>
              <a:t> </a:t>
            </a:r>
            <a:r>
              <a:rPr lang="nl-NL" strike="sngStrike" dirty="0"/>
              <a:t>XAML</a:t>
            </a:r>
            <a:r>
              <a:rPr lang="nl-NL" dirty="0"/>
              <a:t> </a:t>
            </a:r>
            <a:r>
              <a:rPr lang="nl-NL" dirty="0" err="1"/>
              <a:t>Unity</a:t>
            </a:r>
            <a:endParaRPr lang="nl-NL" dirty="0"/>
          </a:p>
          <a:p>
            <a:r>
              <a:rPr lang="nl-NL" dirty="0"/>
              <a:t> C# - maar wel soms ‘rare’ </a:t>
            </a:r>
            <a:r>
              <a:rPr lang="nl-NL" dirty="0" err="1"/>
              <a:t>APIs</a:t>
            </a:r>
            <a:endParaRPr lang="nl-NL" dirty="0"/>
          </a:p>
          <a:p>
            <a:r>
              <a:rPr lang="nl-NL" dirty="0"/>
              <a:t>.NET 3.5 -&gt; 4.6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965FCB-41A9-4FF1-8B2C-CD973343F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96" y="4392230"/>
            <a:ext cx="3327327" cy="1207820"/>
          </a:xfrm>
          <a:prstGeom prst="rect">
            <a:avLst/>
          </a:prstGeom>
        </p:spPr>
      </p:pic>
      <p:pic>
        <p:nvPicPr>
          <p:cNvPr id="7" name="Picture 6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5AB898FA-78E3-4B42-88A5-63DEDCFF69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637" y="3569270"/>
            <a:ext cx="3040786" cy="3040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063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C167C0A-31E8-4F66-89AB-BDE476FD21AA}"/>
              </a:ext>
            </a:extLst>
          </p:cNvPr>
          <p:cNvSpPr txBox="1">
            <a:spLocks/>
          </p:cNvSpPr>
          <p:nvPr/>
        </p:nvSpPr>
        <p:spPr>
          <a:xfrm>
            <a:off x="6455804" y="2789707"/>
            <a:ext cx="5057909" cy="872656"/>
          </a:xfrm>
          <a:prstGeom prst="rect">
            <a:avLst/>
          </a:prstGeom>
        </p:spPr>
        <p:txBody>
          <a:bodyPr vert="horz" wrap="square" lIns="146304" tIns="91440" rIns="146304" bIns="91440" rtlCol="0" anchor="ctr" anchorCtr="0">
            <a:normAutofit fontScale="97500"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TWEE solutions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410426-D594-434E-87D5-77665CC61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709" y="1020908"/>
            <a:ext cx="1038370" cy="9526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7069D3-9C80-4825-A877-D42CC0E9A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242" y="2671194"/>
            <a:ext cx="1038370" cy="9526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1B5F33-92C9-4E9B-B2D9-A817E8DE0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676" y="4503850"/>
            <a:ext cx="3619500" cy="1562100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D72D4450-9904-4228-BCB6-F95E7B1DC49A}"/>
              </a:ext>
            </a:extLst>
          </p:cNvPr>
          <p:cNvSpPr/>
          <p:nvPr/>
        </p:nvSpPr>
        <p:spPr>
          <a:xfrm>
            <a:off x="3891834" y="2028797"/>
            <a:ext cx="519185" cy="4552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68E889E9-7E1F-45E0-A95F-923B5D79D13D}"/>
              </a:ext>
            </a:extLst>
          </p:cNvPr>
          <p:cNvSpPr/>
          <p:nvPr/>
        </p:nvSpPr>
        <p:spPr>
          <a:xfrm>
            <a:off x="3891834" y="3828926"/>
            <a:ext cx="519185" cy="45522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10B43CC-DE78-4707-A839-2C6733871E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7267" y="771720"/>
            <a:ext cx="3602048" cy="1308801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C86AE3F7-79B0-4C4A-8561-E4D7FE810E3A}"/>
              </a:ext>
            </a:extLst>
          </p:cNvPr>
          <p:cNvSpPr txBox="1">
            <a:spLocks/>
          </p:cNvSpPr>
          <p:nvPr/>
        </p:nvSpPr>
        <p:spPr>
          <a:xfrm>
            <a:off x="4809315" y="1014634"/>
            <a:ext cx="878588" cy="87265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762437321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arge white airplane parked in front of a building&#10;&#10;Description generated with very high confidence">
            <a:extLst>
              <a:ext uri="{FF2B5EF4-FFF2-40B4-BE49-F238E27FC236}">
                <a16:creationId xmlns:a16="http://schemas.microsoft.com/office/drawing/2014/main" id="{6438746A-C623-4965-B474-15645AE15C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37" b="4063"/>
          <a:stretch/>
        </p:blipFill>
        <p:spPr>
          <a:xfrm>
            <a:off x="902" y="10"/>
            <a:ext cx="12434691" cy="699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137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8018" y="1277859"/>
            <a:ext cx="8960167" cy="1828786"/>
          </a:xfrm>
        </p:spPr>
        <p:txBody>
          <a:bodyPr/>
          <a:lstStyle/>
          <a:p>
            <a:r>
              <a:rPr lang="en-GB" dirty="0"/>
              <a:t>Connected HoloLens apps – Mixed Reality </a:t>
            </a:r>
            <a:r>
              <a:rPr lang="en-GB" dirty="0" err="1"/>
              <a:t>uit</a:t>
            </a:r>
            <a:r>
              <a:rPr lang="en-GB" dirty="0"/>
              <a:t> de Cloud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Joost van Schaik</a:t>
            </a:r>
          </a:p>
          <a:p>
            <a:r>
              <a:rPr lang="en-US"/>
              <a:t>Lead HoloLens/Business Apps developer @Wortell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189647" y="791582"/>
            <a:ext cx="2742810" cy="572383"/>
          </a:xfrm>
        </p:spPr>
        <p:txBody>
          <a:bodyPr>
            <a:normAutofit/>
          </a:bodyPr>
          <a:lstStyle/>
          <a:p>
            <a:r>
              <a:rPr lang="en-US" dirty="0"/>
              <a:t>#</a:t>
            </a:r>
            <a:r>
              <a:rPr lang="en-US" dirty="0" err="1"/>
              <a:t>techdaysnl</a:t>
            </a:r>
            <a:endParaRPr 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8732482" y="475986"/>
            <a:ext cx="3199977" cy="572383"/>
          </a:xfrm>
        </p:spPr>
        <p:txBody>
          <a:bodyPr>
            <a:normAutofit/>
          </a:bodyPr>
          <a:lstStyle/>
          <a:p>
            <a:r>
              <a:rPr lang="en-US" dirty="0"/>
              <a:t>Twitter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052" y="565549"/>
            <a:ext cx="421280" cy="421280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54EDD33-50C8-4F94-A5F5-86F5F145C3DD}"/>
              </a:ext>
            </a:extLst>
          </p:cNvPr>
          <p:cNvSpPr txBox="1">
            <a:spLocks/>
          </p:cNvSpPr>
          <p:nvPr/>
        </p:nvSpPr>
        <p:spPr>
          <a:xfrm>
            <a:off x="458018" y="2839488"/>
            <a:ext cx="7131626" cy="1828007"/>
          </a:xfrm>
          <a:prstGeom prst="rect">
            <a:avLst/>
          </a:prstGeom>
          <a:noFill/>
        </p:spPr>
        <p:txBody>
          <a:bodyPr vert="horz" lIns="149217" tIns="111912" rIns="149217" bIns="111912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137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199" dirty="0" err="1"/>
              <a:t>Haal</a:t>
            </a:r>
            <a:r>
              <a:rPr lang="en-US" sz="3199" dirty="0"/>
              <a:t> de </a:t>
            </a:r>
            <a:r>
              <a:rPr lang="en-US" sz="3199" dirty="0" err="1"/>
              <a:t>buitenwereld</a:t>
            </a:r>
            <a:r>
              <a:rPr lang="en-US" sz="3199" dirty="0"/>
              <a:t> </a:t>
            </a:r>
            <a:r>
              <a:rPr lang="en-US" sz="3199" dirty="0" err="1"/>
              <a:t>naar</a:t>
            </a:r>
            <a:r>
              <a:rPr lang="en-US" sz="3199" dirty="0"/>
              <a:t> </a:t>
            </a:r>
            <a:r>
              <a:rPr lang="en-US" sz="3199" dirty="0" err="1"/>
              <a:t>binnen</a:t>
            </a:r>
            <a:endParaRPr lang="en-US" sz="3199" dirty="0"/>
          </a:p>
        </p:txBody>
      </p:sp>
    </p:spTree>
    <p:extLst>
      <p:ext uri="{BB962C8B-B14F-4D97-AF65-F5344CB8AC3E}">
        <p14:creationId xmlns:p14="http://schemas.microsoft.com/office/powerpoint/2010/main" val="270973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HoloLens &lt;-&gt; Azure Mobile App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2092881"/>
          </a:xfrm>
        </p:spPr>
        <p:txBody>
          <a:bodyPr/>
          <a:lstStyle/>
          <a:p>
            <a:r>
              <a:rPr lang="en-US" dirty="0"/>
              <a:t>Do it yourself (WWW class)</a:t>
            </a:r>
          </a:p>
          <a:p>
            <a:r>
              <a:rPr lang="en-US" dirty="0"/>
              <a:t>‘</a:t>
            </a:r>
            <a:r>
              <a:rPr lang="en-US" dirty="0" err="1"/>
              <a:t>Misbruik</a:t>
            </a:r>
            <a:r>
              <a:rPr lang="en-US" dirty="0"/>
              <a:t>’ </a:t>
            </a:r>
            <a:r>
              <a:rPr lang="en-US" dirty="0" err="1"/>
              <a:t>project.json</a:t>
            </a:r>
            <a:endParaRPr lang="en-US" dirty="0"/>
          </a:p>
          <a:p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rechtstreeks</a:t>
            </a:r>
            <a:r>
              <a:rPr lang="en-US" dirty="0"/>
              <a:t> UWP assemblies</a:t>
            </a:r>
          </a:p>
        </p:txBody>
      </p:sp>
    </p:spTree>
    <p:extLst>
      <p:ext uri="{BB962C8B-B14F-4D97-AF65-F5344CB8AC3E}">
        <p14:creationId xmlns:p14="http://schemas.microsoft.com/office/powerpoint/2010/main" val="21863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WWW/</a:t>
            </a:r>
            <a:r>
              <a:rPr lang="en-US" dirty="0" err="1"/>
              <a:t>JsonUtility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B590ED-2B8A-4B1B-82BC-1A809AA2E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2080" y="21467"/>
            <a:ext cx="7220413" cy="697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809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WWW/</a:t>
            </a:r>
            <a:r>
              <a:rPr lang="nl-NL" dirty="0" err="1"/>
              <a:t>JsonUtility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4124206"/>
          </a:xfrm>
        </p:spPr>
        <p:txBody>
          <a:bodyPr/>
          <a:lstStyle/>
          <a:p>
            <a:r>
              <a:rPr lang="nl-NL" u="sng" dirty="0"/>
              <a:t>Werkt in </a:t>
            </a:r>
            <a:r>
              <a:rPr lang="nl-NL" u="sng" dirty="0" err="1"/>
              <a:t>Unity</a:t>
            </a:r>
            <a:r>
              <a:rPr lang="nl-NL" u="sng" dirty="0"/>
              <a:t> Editor!</a:t>
            </a:r>
          </a:p>
          <a:p>
            <a:endParaRPr lang="nl-NL" u="sng" dirty="0"/>
          </a:p>
          <a:p>
            <a:r>
              <a:rPr lang="nl-NL" dirty="0"/>
              <a:t>Alleen </a:t>
            </a:r>
            <a:r>
              <a:rPr lang="nl-NL" dirty="0" err="1"/>
              <a:t>lower</a:t>
            </a:r>
            <a:r>
              <a:rPr lang="nl-NL" dirty="0"/>
              <a:t> case</a:t>
            </a:r>
          </a:p>
          <a:p>
            <a:r>
              <a:rPr lang="nl-NL" dirty="0"/>
              <a:t>Alleen public fields</a:t>
            </a:r>
          </a:p>
          <a:p>
            <a:r>
              <a:rPr lang="nl-NL" dirty="0"/>
              <a:t>Root object kan geen list zijn</a:t>
            </a:r>
          </a:p>
          <a:p>
            <a:r>
              <a:rPr lang="nl-NL" dirty="0" err="1"/>
              <a:t>I.h.a</a:t>
            </a:r>
            <a:r>
              <a:rPr lang="nl-NL" dirty="0"/>
              <a:t> beperkt</a:t>
            </a:r>
          </a:p>
        </p:txBody>
      </p:sp>
    </p:spTree>
    <p:extLst>
      <p:ext uri="{BB962C8B-B14F-4D97-AF65-F5344CB8AC3E}">
        <p14:creationId xmlns:p14="http://schemas.microsoft.com/office/powerpoint/2010/main" val="83958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l-NL" dirty="0"/>
              <a:t>‘Misbruik’ </a:t>
            </a:r>
            <a:r>
              <a:rPr lang="nl-NL" dirty="0" err="1"/>
              <a:t>project.json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A122F9-5DB9-41F1-B449-E1803A083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994" y="0"/>
            <a:ext cx="7281481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263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‘Misbruik’ </a:t>
            </a:r>
            <a:r>
              <a:rPr lang="nl-NL" dirty="0" err="1"/>
              <a:t>project.json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5016758"/>
          </a:xfrm>
        </p:spPr>
        <p:txBody>
          <a:bodyPr/>
          <a:lstStyle/>
          <a:p>
            <a:r>
              <a:rPr lang="nl-NL" sz="3600" dirty="0" err="1"/>
              <a:t>NuGet</a:t>
            </a:r>
            <a:r>
              <a:rPr lang="nl-NL" sz="3600" dirty="0"/>
              <a:t> packages gekoppeld aan </a:t>
            </a:r>
            <a:r>
              <a:rPr lang="nl-NL" sz="3600" i="1" dirty="0"/>
              <a:t>gegenereerde UWP solution</a:t>
            </a:r>
          </a:p>
          <a:p>
            <a:pPr lvl="1"/>
            <a:r>
              <a:rPr lang="nl-NL" sz="2800" dirty="0"/>
              <a:t>Kan worden overschreven</a:t>
            </a:r>
          </a:p>
          <a:p>
            <a:r>
              <a:rPr lang="nl-NL" sz="3600" dirty="0" err="1"/>
              <a:t>GeneratedProjects</a:t>
            </a:r>
            <a:r>
              <a:rPr lang="nl-NL" sz="3600" dirty="0"/>
              <a:t>\UWP\Assembly-</a:t>
            </a:r>
            <a:r>
              <a:rPr lang="nl-NL" sz="3600" dirty="0" err="1"/>
              <a:t>Csharp</a:t>
            </a:r>
            <a:r>
              <a:rPr lang="nl-NL" sz="3600" dirty="0"/>
              <a:t>\</a:t>
            </a:r>
            <a:r>
              <a:rPr lang="nl-NL" sz="3600" dirty="0" err="1"/>
              <a:t>project.json</a:t>
            </a:r>
            <a:r>
              <a:rPr lang="nl-NL" sz="3600" dirty="0"/>
              <a:t> </a:t>
            </a:r>
          </a:p>
          <a:p>
            <a:pPr lvl="1"/>
            <a:r>
              <a:rPr lang="nl-NL" sz="2800" dirty="0"/>
              <a:t>-&gt; Source control</a:t>
            </a:r>
          </a:p>
          <a:p>
            <a:pPr lvl="1"/>
            <a:endParaRPr lang="nl-NL" sz="2000" dirty="0"/>
          </a:p>
          <a:p>
            <a:r>
              <a:rPr lang="en-US" sz="3600" dirty="0" err="1"/>
              <a:t>Microsoft.Azure.Mobile.Client</a:t>
            </a:r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#if UNITY_UWP</a:t>
            </a:r>
          </a:p>
          <a:p>
            <a:r>
              <a:rPr lang="en-US" sz="3600" dirty="0" err="1"/>
              <a:t>Werkt</a:t>
            </a:r>
            <a:r>
              <a:rPr lang="en-US" sz="3600" dirty="0"/>
              <a:t> </a:t>
            </a:r>
            <a:r>
              <a:rPr lang="en-US" sz="3600" dirty="0" err="1"/>
              <a:t>niet</a:t>
            </a:r>
            <a:r>
              <a:rPr lang="en-US" sz="3600" dirty="0"/>
              <a:t> in Unity editor -&gt; </a:t>
            </a:r>
            <a:r>
              <a:rPr lang="en-US" sz="3600" dirty="0" err="1"/>
              <a:t>testen</a:t>
            </a:r>
            <a:r>
              <a:rPr lang="en-US" sz="3600" dirty="0"/>
              <a:t> </a:t>
            </a:r>
            <a:r>
              <a:rPr lang="en-US" sz="3600" dirty="0" err="1"/>
              <a:t>alleen</a:t>
            </a:r>
            <a:r>
              <a:rPr lang="en-US" sz="3600" dirty="0"/>
              <a:t> in UWP solution.</a:t>
            </a:r>
          </a:p>
        </p:txBody>
      </p:sp>
    </p:spTree>
    <p:extLst>
      <p:ext uri="{BB962C8B-B14F-4D97-AF65-F5344CB8AC3E}">
        <p14:creationId xmlns:p14="http://schemas.microsoft.com/office/powerpoint/2010/main" val="2643667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Gebruik rechtstreeks UWP </a:t>
            </a:r>
            <a:r>
              <a:rPr lang="nl-NL" dirty="0" err="1"/>
              <a:t>assemblies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1969770"/>
          </a:xfrm>
        </p:spPr>
        <p:txBody>
          <a:bodyPr/>
          <a:lstStyle/>
          <a:p>
            <a:r>
              <a:rPr lang="nl-NL" dirty="0"/>
              <a:t>Kopieer alle benodigde </a:t>
            </a:r>
            <a:r>
              <a:rPr lang="nl-NL" dirty="0" err="1"/>
              <a:t>assemblies</a:t>
            </a:r>
            <a:r>
              <a:rPr lang="nl-NL" dirty="0"/>
              <a:t>* in een Assets folder</a:t>
            </a:r>
          </a:p>
          <a:p>
            <a:r>
              <a:rPr lang="nl-NL" dirty="0"/>
              <a:t>Stel per </a:t>
            </a:r>
            <a:r>
              <a:rPr lang="nl-NL" dirty="0" err="1"/>
              <a:t>assembly</a:t>
            </a:r>
            <a:r>
              <a:rPr lang="nl-NL" dirty="0"/>
              <a:t> in: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4B7AAD-1BB8-450E-8724-03345EE76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0085" y="2197733"/>
            <a:ext cx="7311753" cy="464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97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Welke</a:t>
            </a:r>
            <a:r>
              <a:rPr lang="en-US" dirty="0"/>
              <a:t> assemblies </a:t>
            </a:r>
            <a:r>
              <a:rPr lang="en-US" dirty="0" err="1"/>
              <a:t>dan</a:t>
            </a:r>
            <a:r>
              <a:rPr lang="en-US" dirty="0"/>
              <a:t>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3447098"/>
          </a:xfrm>
        </p:spPr>
        <p:txBody>
          <a:bodyPr/>
          <a:lstStyle/>
          <a:p>
            <a:r>
              <a:rPr lang="en-US" dirty="0"/>
              <a:t>Build app for release/x86 </a:t>
            </a:r>
            <a:r>
              <a:rPr lang="en-US" i="1" dirty="0" err="1"/>
              <a:t>zonder</a:t>
            </a:r>
            <a:r>
              <a:rPr lang="en-US" i="1" dirty="0"/>
              <a:t> NuGet packages</a:t>
            </a:r>
            <a:endParaRPr lang="en-US" dirty="0"/>
          </a:p>
          <a:p>
            <a:r>
              <a:rPr lang="en-US" dirty="0"/>
              <a:t>Copy bin\x86\Release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directory</a:t>
            </a:r>
          </a:p>
          <a:p>
            <a:r>
              <a:rPr lang="en-US" dirty="0"/>
              <a:t>Reference NuGet package</a:t>
            </a:r>
          </a:p>
          <a:p>
            <a:r>
              <a:rPr lang="en-US" dirty="0"/>
              <a:t>Build </a:t>
            </a:r>
            <a:r>
              <a:rPr lang="en-US" dirty="0" err="1"/>
              <a:t>nogmaals</a:t>
            </a:r>
            <a:endParaRPr lang="en-US" dirty="0"/>
          </a:p>
          <a:p>
            <a:r>
              <a:rPr lang="en-US" dirty="0"/>
              <a:t>Check </a:t>
            </a:r>
            <a:r>
              <a:rPr lang="en-US" dirty="0" err="1"/>
              <a:t>verschillen</a:t>
            </a:r>
            <a:r>
              <a:rPr lang="en-US" dirty="0"/>
              <a:t> twee directories op </a:t>
            </a:r>
            <a:r>
              <a:rPr lang="en-US" dirty="0" err="1"/>
              <a:t>dlls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D90E0D-99D1-4C23-B19D-46C76AC00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97" y="4659947"/>
            <a:ext cx="2797493" cy="55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7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Welke</a:t>
            </a:r>
            <a:r>
              <a:rPr lang="en-US" dirty="0"/>
              <a:t> assemblies </a:t>
            </a:r>
            <a:r>
              <a:rPr lang="en-US" dirty="0" err="1"/>
              <a:t>dan</a:t>
            </a:r>
            <a:r>
              <a:rPr lang="en-US" dirty="0"/>
              <a:t>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6B2B88-B9B8-45B6-92CB-B3AB00096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605" y="1210428"/>
            <a:ext cx="8213596" cy="459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64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4639" y="3954463"/>
            <a:ext cx="4572000" cy="1181862"/>
          </a:xfrm>
        </p:spPr>
        <p:txBody>
          <a:bodyPr/>
          <a:lstStyle/>
          <a:p>
            <a:r>
              <a:rPr lang="nl-NL" dirty="0"/>
              <a:t>rechtstreeks UWP </a:t>
            </a:r>
            <a:r>
              <a:rPr lang="nl-NL" dirty="0" err="1"/>
              <a:t>assemblies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CA7B44-B023-41F9-9180-0B5EC2719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168" y="-1"/>
            <a:ext cx="7784539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42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Uitdaging – </a:t>
            </a:r>
            <a:r>
              <a:rPr lang="nl-NL" i="1" dirty="0"/>
              <a:t>geen</a:t>
            </a:r>
            <a:r>
              <a:rPr lang="nl-NL" dirty="0"/>
              <a:t> services gebruiken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486220"/>
            <a:ext cx="11887200" cy="4124206"/>
          </a:xfrm>
        </p:spPr>
        <p:txBody>
          <a:bodyPr/>
          <a:lstStyle/>
          <a:p>
            <a:r>
              <a:rPr lang="nl-NL" dirty="0"/>
              <a:t>Azure calls -&gt;</a:t>
            </a:r>
          </a:p>
          <a:p>
            <a:endParaRPr lang="nl-NL" dirty="0"/>
          </a:p>
          <a:p>
            <a:r>
              <a:rPr lang="nl-NL" dirty="0" err="1"/>
              <a:t>Local</a:t>
            </a:r>
            <a:r>
              <a:rPr lang="nl-NL" dirty="0"/>
              <a:t> </a:t>
            </a:r>
            <a:r>
              <a:rPr lang="nl-NL" dirty="0" err="1"/>
              <a:t>caching</a:t>
            </a:r>
            <a:endParaRPr lang="nl-NL" dirty="0"/>
          </a:p>
          <a:p>
            <a:endParaRPr lang="nl-NL" dirty="0"/>
          </a:p>
          <a:p>
            <a:r>
              <a:rPr lang="nl-NL" dirty="0"/>
              <a:t>UWP Community Toolkit </a:t>
            </a:r>
            <a:r>
              <a:rPr lang="en-US" dirty="0" err="1"/>
              <a:t>InMemoryStorage</a:t>
            </a:r>
            <a:r>
              <a:rPr lang="en-US" dirty="0"/>
              <a:t>*</a:t>
            </a:r>
          </a:p>
          <a:p>
            <a:r>
              <a:rPr lang="en-US" dirty="0"/>
              <a:t>(</a:t>
            </a:r>
            <a:r>
              <a:rPr lang="nl-NL" dirty="0"/>
              <a:t>beter goed gejat dan slecht bedacht</a:t>
            </a:r>
            <a:r>
              <a:rPr lang="en-US" dirty="0"/>
              <a:t>)</a:t>
            </a:r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B268D0-50CA-4D31-9311-BD699E1DB0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982" y="1236978"/>
            <a:ext cx="3523346" cy="119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35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Waar</a:t>
            </a:r>
            <a:r>
              <a:rPr lang="en-US" dirty="0"/>
              <a:t> </a:t>
            </a:r>
            <a:r>
              <a:rPr lang="en-US" dirty="0" err="1"/>
              <a:t>gaan</a:t>
            </a:r>
            <a:r>
              <a:rPr lang="en-US" dirty="0"/>
              <a:t> we het over </a:t>
            </a:r>
            <a:r>
              <a:rPr lang="en-US" dirty="0" err="1"/>
              <a:t>hebben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3447098"/>
          </a:xfrm>
        </p:spPr>
        <p:txBody>
          <a:bodyPr/>
          <a:lstStyle/>
          <a:p>
            <a:r>
              <a:rPr lang="en-US" dirty="0"/>
              <a:t>HoloLens/Mixed Reality</a:t>
            </a:r>
          </a:p>
          <a:p>
            <a:r>
              <a:rPr lang="en-US" dirty="0" err="1"/>
              <a:t>Waarom</a:t>
            </a:r>
            <a:r>
              <a:rPr lang="en-US" dirty="0"/>
              <a:t> ‘data van </a:t>
            </a:r>
            <a:r>
              <a:rPr lang="en-US" dirty="0" err="1"/>
              <a:t>buiten</a:t>
            </a:r>
            <a:r>
              <a:rPr lang="en-US" dirty="0"/>
              <a:t>’ </a:t>
            </a:r>
          </a:p>
          <a:p>
            <a:r>
              <a:rPr lang="en-US" dirty="0"/>
              <a:t>Unity &amp; UWP</a:t>
            </a:r>
          </a:p>
          <a:p>
            <a:r>
              <a:rPr lang="en-US" dirty="0" err="1"/>
              <a:t>Voorbeelden</a:t>
            </a:r>
            <a:endParaRPr lang="en-US" dirty="0"/>
          </a:p>
          <a:p>
            <a:r>
              <a:rPr lang="en-US" dirty="0"/>
              <a:t>Tips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truuks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273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4639" y="3954463"/>
            <a:ext cx="4572000" cy="738664"/>
          </a:xfrm>
        </p:spPr>
        <p:txBody>
          <a:bodyPr/>
          <a:lstStyle/>
          <a:p>
            <a:r>
              <a:rPr lang="nl-NL" dirty="0"/>
              <a:t>Service </a:t>
            </a:r>
            <a:r>
              <a:rPr lang="nl-NL" dirty="0" err="1"/>
              <a:t>caching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147D57-7348-4A57-82BE-D4D36089E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038" y="0"/>
            <a:ext cx="8018438" cy="700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63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Nog wat ideeën…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2092881"/>
          </a:xfrm>
        </p:spPr>
        <p:txBody>
          <a:bodyPr/>
          <a:lstStyle/>
          <a:p>
            <a:r>
              <a:rPr lang="nl-NL" dirty="0" err="1"/>
              <a:t>Signal</a:t>
            </a:r>
            <a:r>
              <a:rPr lang="nl-NL" dirty="0"/>
              <a:t>/R</a:t>
            </a:r>
          </a:p>
          <a:p>
            <a:r>
              <a:rPr lang="nl-NL" dirty="0"/>
              <a:t>Server side </a:t>
            </a:r>
            <a:r>
              <a:rPr lang="nl-NL" dirty="0" err="1"/>
              <a:t>caching</a:t>
            </a:r>
            <a:endParaRPr lang="nl-NL" dirty="0"/>
          </a:p>
          <a:p>
            <a:endParaRPr lang="en-US" dirty="0"/>
          </a:p>
        </p:txBody>
      </p:sp>
      <p:pic>
        <p:nvPicPr>
          <p:cNvPr id="4" name="Picture 3" descr="A close up of a device&#10;&#10;Description generated with high confidence">
            <a:extLst>
              <a:ext uri="{FF2B5EF4-FFF2-40B4-BE49-F238E27FC236}">
                <a16:creationId xmlns:a16="http://schemas.microsoft.com/office/drawing/2014/main" id="{E4F0B7DC-E4E9-4116-ACFC-B3899A65C0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7" r="6293" b="-2"/>
          <a:stretch/>
        </p:blipFill>
        <p:spPr>
          <a:xfrm>
            <a:off x="747712" y="3035860"/>
            <a:ext cx="2210384" cy="10328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8D4C83-764A-461A-A2CC-35DE03A11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2335" y="3064391"/>
            <a:ext cx="1543265" cy="10955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CF989E-D78E-492C-8932-8B43406CA2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957" y="3154543"/>
            <a:ext cx="1152590" cy="11525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70C972-7132-4A87-B1E8-ECE97ABA9D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456" y="4682114"/>
            <a:ext cx="1977021" cy="1668914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DA4772F-AE7E-45F7-8D28-4B8B929744C4}"/>
              </a:ext>
            </a:extLst>
          </p:cNvPr>
          <p:cNvGrpSpPr/>
          <p:nvPr/>
        </p:nvGrpSpPr>
        <p:grpSpPr>
          <a:xfrm>
            <a:off x="3123741" y="3460382"/>
            <a:ext cx="1533259" cy="540912"/>
            <a:chOff x="3123741" y="3460382"/>
            <a:chExt cx="1533259" cy="540912"/>
          </a:xfrm>
          <a:solidFill>
            <a:schemeClr val="tx1"/>
          </a:solidFill>
        </p:grpSpPr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0110516D-8C4E-4B3A-857C-F195A4598472}"/>
                </a:ext>
              </a:extLst>
            </p:cNvPr>
            <p:cNvSpPr/>
            <p:nvPr/>
          </p:nvSpPr>
          <p:spPr>
            <a:xfrm>
              <a:off x="3353040" y="3460382"/>
              <a:ext cx="1303960" cy="540912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F010E988-BCF5-4387-958B-0620553067D2}"/>
                </a:ext>
              </a:extLst>
            </p:cNvPr>
            <p:cNvSpPr/>
            <p:nvPr/>
          </p:nvSpPr>
          <p:spPr>
            <a:xfrm rot="10800000">
              <a:off x="3123741" y="3460382"/>
              <a:ext cx="778558" cy="540912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6788641-583F-4DC3-B6F5-66B105F10F83}"/>
              </a:ext>
            </a:extLst>
          </p:cNvPr>
          <p:cNvGrpSpPr/>
          <p:nvPr/>
        </p:nvGrpSpPr>
        <p:grpSpPr>
          <a:xfrm>
            <a:off x="7159652" y="3451415"/>
            <a:ext cx="1533259" cy="540912"/>
            <a:chOff x="3123741" y="3460382"/>
            <a:chExt cx="1533259" cy="540912"/>
          </a:xfrm>
          <a:solidFill>
            <a:schemeClr val="tx1"/>
          </a:solidFill>
        </p:grpSpPr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5BA8CD75-D68B-479B-9CBC-7F46963DE40B}"/>
                </a:ext>
              </a:extLst>
            </p:cNvPr>
            <p:cNvSpPr/>
            <p:nvPr/>
          </p:nvSpPr>
          <p:spPr>
            <a:xfrm>
              <a:off x="3353040" y="3460382"/>
              <a:ext cx="1303960" cy="540912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356A22F4-C69C-4ECB-B253-BB1F4B086578}"/>
                </a:ext>
              </a:extLst>
            </p:cNvPr>
            <p:cNvSpPr/>
            <p:nvPr/>
          </p:nvSpPr>
          <p:spPr>
            <a:xfrm rot="10800000">
              <a:off x="3123741" y="3460382"/>
              <a:ext cx="778558" cy="540912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88586FDC-9AC1-4576-BF05-E1A22D6BA4D3}"/>
              </a:ext>
            </a:extLst>
          </p:cNvPr>
          <p:cNvSpPr/>
          <p:nvPr/>
        </p:nvSpPr>
        <p:spPr>
          <a:xfrm rot="16200000">
            <a:off x="5819316" y="4032644"/>
            <a:ext cx="229299" cy="54091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6C561ECA-E08A-4405-A638-843DF9116C8E}"/>
              </a:ext>
            </a:extLst>
          </p:cNvPr>
          <p:cNvSpPr/>
          <p:nvPr/>
        </p:nvSpPr>
        <p:spPr>
          <a:xfrm rot="5400000">
            <a:off x="5801784" y="4279476"/>
            <a:ext cx="264364" cy="54091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5FECB69-B204-414B-B642-BE8A26FA05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335" y="2281525"/>
            <a:ext cx="1536579" cy="5221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36662C6-1DD1-4F92-9A4D-47DB54CC78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735" y="2433925"/>
            <a:ext cx="1536579" cy="5221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2FE4085-B90E-426F-B3D3-118DAE6175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962" y="2445093"/>
            <a:ext cx="1536579" cy="52219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9B1336B-263E-4ED8-8E8B-E38ABB5D39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1270" y="2462843"/>
            <a:ext cx="1536579" cy="52219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5008D18-FA56-4637-8C02-9F3A2B3B1E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3421" y="2695022"/>
            <a:ext cx="1536579" cy="52219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B6C40F2-7B98-48F9-B891-857F362416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615" y="2255161"/>
            <a:ext cx="1536579" cy="52219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28E1DA4-3E11-463B-8B0D-2D67D88531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900" y="2115316"/>
            <a:ext cx="1536579" cy="52219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314F607-B7EB-4F03-AFF0-14295E1CFD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614" y="2015275"/>
            <a:ext cx="1536579" cy="52219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5EF9BE3-55CA-40DC-9314-0C329044A4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7221" y="1865387"/>
            <a:ext cx="1536579" cy="52219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5912294-CF2B-4CA5-8C9F-026042A19C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9410" y="1844993"/>
            <a:ext cx="1536579" cy="52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232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Enne…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486220"/>
            <a:ext cx="11887200" cy="738664"/>
          </a:xfrm>
        </p:spPr>
        <p:txBody>
          <a:bodyPr/>
          <a:lstStyle/>
          <a:p>
            <a:r>
              <a:rPr lang="en-US" dirty="0"/>
              <a:t>Zo </a:t>
            </a:r>
            <a:r>
              <a:rPr lang="en-US" dirty="0" err="1"/>
              <a:t>kun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andere</a:t>
            </a:r>
            <a:r>
              <a:rPr lang="en-US" dirty="0"/>
              <a:t> UWP assemblies </a:t>
            </a:r>
            <a:r>
              <a:rPr lang="en-US" dirty="0" err="1"/>
              <a:t>gebruiken</a:t>
            </a:r>
            <a:endParaRPr lang="nl-N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240B0B-5216-4E55-8EEB-B932FBD86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997" y="205710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5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B2D1F0-24A2-456B-9676-673D303A27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789" y="760958"/>
            <a:ext cx="7200800" cy="539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92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3EAE617-3365-4CF1-8AC6-67AB03E23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965" y="310622"/>
            <a:ext cx="4536504" cy="627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13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2129110"/>
            <a:ext cx="9721080" cy="3447098"/>
          </a:xfrm>
        </p:spPr>
        <p:txBody>
          <a:bodyPr/>
          <a:lstStyle/>
          <a:p>
            <a:r>
              <a:rPr lang="en-US" b="1" dirty="0"/>
              <a:t>@</a:t>
            </a:r>
            <a:r>
              <a:rPr lang="en-US" b="1" dirty="0" err="1"/>
              <a:t>localjoost</a:t>
            </a:r>
            <a:endParaRPr lang="en-US" b="1" dirty="0"/>
          </a:p>
          <a:p>
            <a:r>
              <a:rPr lang="en-US" b="1" dirty="0"/>
              <a:t>joostvanschaik@outlook.com </a:t>
            </a:r>
          </a:p>
          <a:p>
            <a:r>
              <a:rPr lang="en-US" b="1" dirty="0"/>
              <a:t>joost.van.schaik@wortell.nl</a:t>
            </a:r>
          </a:p>
          <a:p>
            <a:r>
              <a:rPr lang="en-US" b="1" dirty="0"/>
              <a:t>http://linkedin.com/in/joostvanschaik</a:t>
            </a:r>
          </a:p>
          <a:p>
            <a:r>
              <a:rPr lang="en-US" b="1" dirty="0"/>
              <a:t>http://dotnetbyexample.blogspot.com</a:t>
            </a:r>
          </a:p>
        </p:txBody>
      </p:sp>
      <p:sp>
        <p:nvSpPr>
          <p:cNvPr id="4" name="Title 16">
            <a:extLst>
              <a:ext uri="{FF2B5EF4-FFF2-40B4-BE49-F238E27FC236}">
                <a16:creationId xmlns:a16="http://schemas.microsoft.com/office/drawing/2014/main" id="{035FA6F1-1E80-43DF-8BD1-0D6E39E1E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</p:spPr>
        <p:txBody>
          <a:bodyPr/>
          <a:lstStyle/>
          <a:p>
            <a:r>
              <a:rPr lang="nl-NL" dirty="0"/>
              <a:t>Contact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F91742-268B-4C1F-BD3C-191FBCFC1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205" y="544934"/>
            <a:ext cx="5116420" cy="267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54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Whodat</a:t>
            </a:r>
            <a:r>
              <a:rPr lang="en-US" dirty="0"/>
              <a:t>”?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5355312"/>
          </a:xfrm>
        </p:spPr>
        <p:txBody>
          <a:bodyPr/>
          <a:lstStyle/>
          <a:p>
            <a:r>
              <a:rPr lang="en-US" dirty="0"/>
              <a:t>Joost van Schaik</a:t>
            </a:r>
          </a:p>
          <a:p>
            <a:r>
              <a:rPr lang="en-US" dirty="0"/>
              <a:t>Lead HoloLens / Business Apps developer </a:t>
            </a:r>
            <a:br>
              <a:rPr lang="en-US" dirty="0"/>
            </a:br>
            <a:r>
              <a:rPr lang="en-US" dirty="0"/>
              <a:t>  @ Wortell </a:t>
            </a:r>
          </a:p>
          <a:p>
            <a:r>
              <a:rPr lang="en-US" dirty="0"/>
              <a:t>Microsoft Windows Development MVP</a:t>
            </a:r>
          </a:p>
          <a:p>
            <a:r>
              <a:rPr lang="en-US" dirty="0"/>
              <a:t>25 </a:t>
            </a:r>
            <a:r>
              <a:rPr lang="en-US" dirty="0" err="1"/>
              <a:t>jaar</a:t>
            </a:r>
            <a:r>
              <a:rPr lang="en-US" dirty="0"/>
              <a:t> </a:t>
            </a:r>
            <a:r>
              <a:rPr lang="en-US" dirty="0" err="1"/>
              <a:t>ervaring</a:t>
            </a:r>
            <a:r>
              <a:rPr lang="en-US" dirty="0"/>
              <a:t>, 22 </a:t>
            </a:r>
            <a:r>
              <a:rPr lang="en-US" dirty="0" err="1"/>
              <a:t>jaar</a:t>
            </a:r>
            <a:r>
              <a:rPr lang="en-US" dirty="0"/>
              <a:t> Geo-ICT</a:t>
            </a:r>
          </a:p>
          <a:p>
            <a:r>
              <a:rPr lang="en-US" dirty="0"/>
              <a:t>Twitter, blog</a:t>
            </a:r>
          </a:p>
          <a:p>
            <a:r>
              <a:rPr lang="en-US" dirty="0"/>
              <a:t>Tinkerer, rogue R&amp;D hacker</a:t>
            </a:r>
          </a:p>
          <a:p>
            <a:r>
              <a:rPr lang="nl-NL" dirty="0"/>
              <a:t>“Willie Wortel”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85366-784C-4036-8CF1-0DF7FC21A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477" y="4191188"/>
            <a:ext cx="3514950" cy="231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792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Whodat</a:t>
            </a:r>
            <a:r>
              <a:rPr lang="en-US" dirty="0"/>
              <a:t>”?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3447098"/>
          </a:xfrm>
        </p:spPr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localjoost</a:t>
            </a:r>
            <a:endParaRPr lang="en-US" dirty="0"/>
          </a:p>
          <a:p>
            <a:r>
              <a:rPr lang="en-US" dirty="0"/>
              <a:t>joostvanschaik@outlook.com </a:t>
            </a:r>
          </a:p>
          <a:p>
            <a:r>
              <a:rPr lang="en-US" dirty="0"/>
              <a:t>joost.van.schaik@wortell.nl</a:t>
            </a:r>
          </a:p>
          <a:p>
            <a:r>
              <a:rPr lang="en-US" dirty="0"/>
              <a:t>linkedin.com/in/joostvanschaik</a:t>
            </a:r>
          </a:p>
          <a:p>
            <a:r>
              <a:rPr lang="en-US" dirty="0"/>
              <a:t>dotnetbyexample.blogspot.com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85366-784C-4036-8CF1-0DF7FC21A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477" y="4191188"/>
            <a:ext cx="3514950" cy="231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85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F4043E-B51F-4DDC-90CC-1FF97A0EA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66" y="5413"/>
            <a:ext cx="6261079" cy="69891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1241426"/>
            <a:ext cx="5486399" cy="2012859"/>
          </a:xfrm>
        </p:spPr>
        <p:txBody>
          <a:bodyPr/>
          <a:lstStyle/>
          <a:p>
            <a:r>
              <a:rPr lang="en-US" dirty="0"/>
              <a:t>Achievement unlocked</a:t>
            </a:r>
          </a:p>
        </p:txBody>
      </p:sp>
    </p:spTree>
    <p:extLst>
      <p:ext uri="{BB962C8B-B14F-4D97-AF65-F5344CB8AC3E}">
        <p14:creationId xmlns:p14="http://schemas.microsoft.com/office/powerpoint/2010/main" val="427518493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D448A9-61F5-4F3E-B2F8-E569F6386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837" y="1193006"/>
            <a:ext cx="6901108" cy="454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08671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Wortell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49"/>
            <a:ext cx="11887200" cy="5638467"/>
          </a:xfrm>
        </p:spPr>
        <p:txBody>
          <a:bodyPr/>
          <a:lstStyle/>
          <a:p>
            <a:pPr marL="285750" indent="-285750"/>
            <a:r>
              <a:rPr lang="en-US" sz="3200" dirty="0" err="1"/>
              <a:t>Digitale</a:t>
            </a:r>
            <a:r>
              <a:rPr lang="en-US" sz="3200" dirty="0"/>
              <a:t> </a:t>
            </a:r>
            <a:r>
              <a:rPr lang="en-US" sz="3200" dirty="0" err="1"/>
              <a:t>transformatie</a:t>
            </a:r>
            <a:endParaRPr lang="en-US" sz="3200" dirty="0"/>
          </a:p>
          <a:p>
            <a:pPr marL="285750" indent="-285750"/>
            <a:r>
              <a:rPr lang="nl-NL" sz="3200" dirty="0"/>
              <a:t>Doe je werk overal (Office365)</a:t>
            </a:r>
            <a:endParaRPr lang="en-US" sz="3200" dirty="0"/>
          </a:p>
          <a:p>
            <a:pPr marL="285750" indent="-285750"/>
            <a:r>
              <a:rPr lang="nl-NL" sz="3200" dirty="0"/>
              <a:t>Altijd de allernieuwste technologie</a:t>
            </a:r>
          </a:p>
          <a:p>
            <a:pPr marL="285750" indent="-285750"/>
            <a:r>
              <a:rPr lang="nl-NL" sz="3200" dirty="0"/>
              <a:t>Cloud </a:t>
            </a:r>
            <a:r>
              <a:rPr lang="nl-NL" sz="3200" dirty="0" err="1"/>
              <a:t>cloud</a:t>
            </a:r>
            <a:r>
              <a:rPr lang="nl-NL" sz="3200" dirty="0"/>
              <a:t> </a:t>
            </a:r>
            <a:r>
              <a:rPr lang="nl-NL" sz="3200" dirty="0" err="1"/>
              <a:t>cloud</a:t>
            </a:r>
            <a:r>
              <a:rPr lang="nl-NL" sz="3200" dirty="0"/>
              <a:t> (had ik al </a:t>
            </a:r>
            <a:r>
              <a:rPr lang="nl-NL" sz="3200" dirty="0" err="1"/>
              <a:t>cloud</a:t>
            </a:r>
            <a:r>
              <a:rPr lang="nl-NL" sz="3200" dirty="0"/>
              <a:t> gezegd?)</a:t>
            </a:r>
          </a:p>
          <a:p>
            <a:pPr marL="285750" indent="-285750"/>
            <a:r>
              <a:rPr lang="nl-NL" sz="3200" dirty="0"/>
              <a:t>Microsoft</a:t>
            </a:r>
          </a:p>
          <a:p>
            <a:pPr marL="285750" indent="-285750"/>
            <a:r>
              <a:rPr lang="nl-NL" sz="3200" dirty="0"/>
              <a:t>Application development</a:t>
            </a:r>
          </a:p>
          <a:p>
            <a:pPr marL="285750" indent="-285750"/>
            <a:endParaRPr lang="nl-NL" sz="3200" dirty="0"/>
          </a:p>
          <a:p>
            <a:pPr marL="285750" indent="-285750"/>
            <a:r>
              <a:rPr lang="nl-NL" sz="3200" dirty="0"/>
              <a:t>Markten:</a:t>
            </a:r>
          </a:p>
          <a:p>
            <a:pPr marL="742950" lvl="1" indent="-285750"/>
            <a:r>
              <a:rPr lang="nl-NL" sz="2000" dirty="0"/>
              <a:t>Zorg</a:t>
            </a:r>
          </a:p>
          <a:p>
            <a:pPr marL="742950" lvl="1" indent="-285750"/>
            <a:r>
              <a:rPr lang="nl-NL" sz="2000" dirty="0"/>
              <a:t>Bouw</a:t>
            </a:r>
          </a:p>
          <a:p>
            <a:pPr marL="742950" lvl="1" indent="-285750"/>
            <a:r>
              <a:rPr lang="nl-NL" sz="2000" dirty="0"/>
              <a:t>Bedrijven met grote infrastructuur (NS, Schiphol)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54DF87-8DE3-4266-8F03-EFB8FCA54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4341" y="3434349"/>
            <a:ext cx="5006654" cy="331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99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1241426"/>
            <a:ext cx="5486399" cy="2926955"/>
          </a:xfrm>
        </p:spPr>
        <p:txBody>
          <a:bodyPr/>
          <a:lstStyle/>
          <a:p>
            <a:r>
              <a:rPr lang="en-US" dirty="0"/>
              <a:t>Dank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uw</a:t>
            </a:r>
            <a:r>
              <a:rPr lang="en-US" dirty="0"/>
              <a:t> </a:t>
            </a:r>
            <a:r>
              <a:rPr lang="en-US" dirty="0" err="1"/>
              <a:t>aandacht</a:t>
            </a:r>
            <a:r>
              <a:rPr lang="en-US" dirty="0"/>
              <a:t> in </a:t>
            </a:r>
            <a:r>
              <a:rPr lang="en-US" dirty="0" err="1"/>
              <a:t>deze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D828D-D68A-40CA-966A-EBA74D4B2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156" y="760958"/>
            <a:ext cx="6957319" cy="544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56918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6-50001_WPC 2016 Breakout Template">
  <a:themeElements>
    <a:clrScheme name="TechDays 2017 1">
      <a:dk1>
        <a:srgbClr val="505050"/>
      </a:dk1>
      <a:lt1>
        <a:srgbClr val="FFFFFF"/>
      </a:lt1>
      <a:dk2>
        <a:srgbClr val="01168F"/>
      </a:dk2>
      <a:lt2>
        <a:srgbClr val="EAEAEA"/>
      </a:lt2>
      <a:accent1>
        <a:srgbClr val="01168F"/>
      </a:accent1>
      <a:accent2>
        <a:srgbClr val="E61121"/>
      </a:accent2>
      <a:accent3>
        <a:srgbClr val="FEEF00"/>
      </a:accent3>
      <a:accent4>
        <a:srgbClr val="000000"/>
      </a:accent4>
      <a:accent5>
        <a:srgbClr val="515151"/>
      </a:accent5>
      <a:accent6>
        <a:srgbClr val="919191"/>
      </a:accent6>
      <a:hlink>
        <a:srgbClr val="01168D"/>
      </a:hlink>
      <a:folHlink>
        <a:srgbClr val="E61121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1712090931_Powerpoint_Template_TechDays2017" id="{DDA45C33-2307-DD49-970B-AE62C02E3D89}" vid="{0674D923-3DFE-BF45-80A6-3B8C135830D4}"/>
    </a:ext>
  </a:extLst>
</a:theme>
</file>

<file path=ppt/theme/theme2.xml><?xml version="1.0" encoding="utf-8"?>
<a:theme xmlns:a="http://schemas.openxmlformats.org/drawingml/2006/main" name="6-50001_WPC 2016 Breakout Template_Dark">
  <a:themeElements>
    <a:clrScheme name="WPC Dark">
      <a:dk1>
        <a:srgbClr val="505050"/>
      </a:dk1>
      <a:lt1>
        <a:srgbClr val="FFFFFF"/>
      </a:lt1>
      <a:dk2>
        <a:srgbClr val="5C2D91"/>
      </a:dk2>
      <a:lt2>
        <a:srgbClr val="EAEAEA"/>
      </a:lt2>
      <a:accent1>
        <a:srgbClr val="5C2D91"/>
      </a:accent1>
      <a:accent2>
        <a:srgbClr val="002050"/>
      </a:accent2>
      <a:accent3>
        <a:srgbClr val="0078D7"/>
      </a:accent3>
      <a:accent4>
        <a:srgbClr val="32145A"/>
      </a:accent4>
      <a:accent5>
        <a:srgbClr val="B4009E"/>
      </a:accent5>
      <a:accent6>
        <a:srgbClr val="EAEAEA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1712090931_Powerpoint_Template_TechDays2017" id="{DDA45C33-2307-DD49-970B-AE62C02E3D89}" vid="{1D830EBF-7F30-5A4C-B29C-A6C6EEEB41D7}"/>
    </a:ext>
  </a:extLst>
</a:theme>
</file>

<file path=ppt/theme/theme3.xml><?xml version="1.0" encoding="utf-8"?>
<a:theme xmlns:a="http://schemas.openxmlformats.org/drawingml/2006/main" name="1_6-50001_WPC 2016 Breakout Template_Dark">
  <a:themeElements>
    <a:clrScheme name="WPC Dark">
      <a:dk1>
        <a:srgbClr val="505050"/>
      </a:dk1>
      <a:lt1>
        <a:srgbClr val="FFFFFF"/>
      </a:lt1>
      <a:dk2>
        <a:srgbClr val="5C2D91"/>
      </a:dk2>
      <a:lt2>
        <a:srgbClr val="EAEAEA"/>
      </a:lt2>
      <a:accent1>
        <a:srgbClr val="5C2D91"/>
      </a:accent1>
      <a:accent2>
        <a:srgbClr val="002050"/>
      </a:accent2>
      <a:accent3>
        <a:srgbClr val="0078D7"/>
      </a:accent3>
      <a:accent4>
        <a:srgbClr val="32145A"/>
      </a:accent4>
      <a:accent5>
        <a:srgbClr val="B4009E"/>
      </a:accent5>
      <a:accent6>
        <a:srgbClr val="EAEAEA"/>
      </a:accent6>
      <a:hlink>
        <a:srgbClr val="0078D7"/>
      </a:hlink>
      <a:folHlink>
        <a:srgbClr val="0078D7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1712090931_Powerpoint_Template_TechDays2017" id="{DDA45C33-2307-DD49-970B-AE62C02E3D89}" vid="{A10473C6-9424-ED41-9317-905CDE1ACC7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5E14442B1BEA439AE16F6942A63C45" ma:contentTypeVersion="4" ma:contentTypeDescription="Create a new document." ma:contentTypeScope="" ma:versionID="876884ded10b00fa0016818edbccd20b">
  <xsd:schema xmlns:xsd="http://www.w3.org/2001/XMLSchema" xmlns:xs="http://www.w3.org/2001/XMLSchema" xmlns:p="http://schemas.microsoft.com/office/2006/metadata/properties" xmlns:ns1="http://schemas.microsoft.com/sharepoint/v3" xmlns:ns2="7139a729-d5fb-4c26-9b04-f17ebea2f058" targetNamespace="http://schemas.microsoft.com/office/2006/metadata/properties" ma:root="true" ma:fieldsID="7ae3a7d2973faa25fb5a2ea52bfc20be" ns1:_="" ns2:_="">
    <xsd:import namespace="http://schemas.microsoft.com/sharepoint/v3"/>
    <xsd:import namespace="7139a729-d5fb-4c26-9b04-f17ebea2f05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1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2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39a729-d5fb-4c26-9b04-f17ebea2f05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E1E625-BCEC-418C-AD9B-E07ABFFC9F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39a729-d5fb-4c26-9b04-f17ebea2f0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purl.org/dc/dcmitype/"/>
    <ds:schemaRef ds:uri="http://purl.org/dc/elements/1.1/"/>
    <ds:schemaRef ds:uri="http://schemas.microsoft.com/office/2006/metadata/properties"/>
    <ds:schemaRef ds:uri="7139a729-d5fb-4c26-9b04-f17ebea2f058"/>
    <ds:schemaRef ds:uri="http://schemas.microsoft.com/sharepoint/v3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201712090935_Powerpoint_Template_TechDays2017</Template>
  <TotalTime>5</TotalTime>
  <Words>1482</Words>
  <Application>Microsoft Office PowerPoint</Application>
  <PresentationFormat>Custom</PresentationFormat>
  <Paragraphs>242</Paragraphs>
  <Slides>35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Consolas</vt:lpstr>
      <vt:lpstr>Segoe UI</vt:lpstr>
      <vt:lpstr>Segoe UI Light</vt:lpstr>
      <vt:lpstr>Wingdings</vt:lpstr>
      <vt:lpstr>6-50001_WPC 2016 Breakout Template</vt:lpstr>
      <vt:lpstr>6-50001_WPC 2016 Breakout Template_Dark</vt:lpstr>
      <vt:lpstr>1_6-50001_WPC 2016 Breakout Template_Dark</vt:lpstr>
      <vt:lpstr>PowerPoint Presentation</vt:lpstr>
      <vt:lpstr>Connected HoloLens apps – Mixed Reality uit de Cloud</vt:lpstr>
      <vt:lpstr>Waar gaan we het over hebben</vt:lpstr>
      <vt:lpstr>“Whodat”?</vt:lpstr>
      <vt:lpstr>“Whodat”?</vt:lpstr>
      <vt:lpstr>Achievement unlocked</vt:lpstr>
      <vt:lpstr>PowerPoint Presentation</vt:lpstr>
      <vt:lpstr>Wortell</vt:lpstr>
      <vt:lpstr>Dank voor uw aandacht in deze</vt:lpstr>
      <vt:lpstr>PowerPoint Presentation</vt:lpstr>
      <vt:lpstr>Data van buiten</vt:lpstr>
      <vt:lpstr>Voorbeeld 1 – AMS HoloATC</vt:lpstr>
      <vt:lpstr>Data van buiten</vt:lpstr>
      <vt:lpstr>Voorbeeld 2 – Walk the World</vt:lpstr>
      <vt:lpstr>Voorbeeld 2 – Walk the World</vt:lpstr>
      <vt:lpstr>Data van buiten</vt:lpstr>
      <vt:lpstr>Unity &amp; UWP</vt:lpstr>
      <vt:lpstr>PowerPoint Presentation</vt:lpstr>
      <vt:lpstr>PowerPoint Presentation</vt:lpstr>
      <vt:lpstr>HoloLens &lt;-&gt; Azure Mobile App</vt:lpstr>
      <vt:lpstr>Demo</vt:lpstr>
      <vt:lpstr>WWW/JsonUtility</vt:lpstr>
      <vt:lpstr>Demo</vt:lpstr>
      <vt:lpstr>‘Misbruik’ project.json</vt:lpstr>
      <vt:lpstr>Gebruik rechtstreeks UWP assemblies</vt:lpstr>
      <vt:lpstr>Welke assemblies dan?</vt:lpstr>
      <vt:lpstr>Welke assemblies dan?</vt:lpstr>
      <vt:lpstr>Demo</vt:lpstr>
      <vt:lpstr>Uitdaging – geen services gebruiken</vt:lpstr>
      <vt:lpstr>Demo</vt:lpstr>
      <vt:lpstr>Nog wat ideeën…</vt:lpstr>
      <vt:lpstr>Enne…</vt:lpstr>
      <vt:lpstr>PowerPoint Presentation</vt:lpstr>
      <vt:lpstr>PowerPoint Presentation</vt:lpstr>
      <vt:lpstr>Contact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Tim Frankena</dc:creator>
  <cp:keywords>Microsoft Worldwide Partner Conference 2016</cp:keywords>
  <dc:description>Template: Mitchell Derrey, Silver Fox Productions
Formatting: 
Audience Type:</dc:description>
  <cp:lastModifiedBy>Joost van Schaik</cp:lastModifiedBy>
  <cp:revision>24</cp:revision>
  <dcterms:created xsi:type="dcterms:W3CDTF">2017-09-20T11:25:17Z</dcterms:created>
  <dcterms:modified xsi:type="dcterms:W3CDTF">2017-10-18T11:46:48Z</dcterms:modified>
  <cp:category>Microsoft Worldwide Partner Conference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0x010100CD5E14442B1BEA439AE16F6942A63C45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44;#Metro Toronto Convention Centre|a1954c82-37e7-4354-9820-5bcfe2e893ef</vt:lpwstr>
  </property>
  <property fmtid="{D5CDD505-2E9C-101B-9397-08002B2CF9AE}" pid="7" name="Track">
    <vt:lpwstr/>
  </property>
  <property fmtid="{D5CDD505-2E9C-101B-9397-08002B2CF9AE}" pid="8" name="Event Location">
    <vt:lpwstr>43;#Toronto|a66afa68-3fb0-4475-983b-85cc59d259a5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41;#Microsoft Worldwide Partner Conference 2016|0a89c471-82c0-40f8-bf67-270c49a34703</vt:lpwstr>
  </property>
  <property fmtid="{D5CDD505-2E9C-101B-9397-08002B2CF9AE}" pid="12" name="Audience1">
    <vt:lpwstr/>
  </property>
  <property fmtid="{D5CDD505-2E9C-101B-9397-08002B2CF9AE}" pid="13" name="Event Name">
    <vt:lpwstr>42;#Microsoft Worldwide Partner Conference|9b43908d-986c-478f-b248-1afc2bb4f235</vt:lpwstr>
  </property>
</Properties>
</file>

<file path=docProps/thumbnail.jpeg>
</file>